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278" r:id="rId2"/>
    <p:sldId id="281" r:id="rId3"/>
    <p:sldId id="283" r:id="rId4"/>
    <p:sldId id="284" r:id="rId5"/>
    <p:sldId id="285" r:id="rId6"/>
    <p:sldId id="286" r:id="rId7"/>
    <p:sldId id="287" r:id="rId8"/>
    <p:sldId id="288" r:id="rId9"/>
    <p:sldId id="289" r:id="rId10"/>
    <p:sldId id="290" r:id="rId11"/>
    <p:sldId id="291" r:id="rId12"/>
    <p:sldId id="292" r:id="rId13"/>
    <p:sldId id="294" r:id="rId14"/>
    <p:sldId id="257" r:id="rId15"/>
    <p:sldId id="258" r:id="rId16"/>
    <p:sldId id="259" r:id="rId17"/>
    <p:sldId id="260" r:id="rId18"/>
    <p:sldId id="261" r:id="rId19"/>
    <p:sldId id="262" r:id="rId20"/>
    <p:sldId id="264" r:id="rId21"/>
    <p:sldId id="265" r:id="rId22"/>
    <p:sldId id="266" r:id="rId23"/>
    <p:sldId id="267" r:id="rId24"/>
    <p:sldId id="268" r:id="rId25"/>
    <p:sldId id="272" r:id="rId26"/>
    <p:sldId id="293"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4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27" d="100"/>
          <a:sy n="127" d="100"/>
        </p:scale>
        <p:origin x="-106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F8B05D-5BCB-B94D-953C-29BBB45074DC}" type="datetimeFigureOut">
              <a:rPr lang="en-US" smtClean="0"/>
              <a:pPr/>
              <a:t>4/11/12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3B7DFB-D945-9448-AA3D-1A8CEF064D15}" type="slidenum">
              <a:rPr lang="en-US" smtClean="0"/>
              <a:pPr/>
              <a:t>‹#›</a:t>
            </a:fld>
            <a:endParaRPr lang="en-US"/>
          </a:p>
        </p:txBody>
      </p:sp>
    </p:spTree>
    <p:extLst>
      <p:ext uri="{BB962C8B-B14F-4D97-AF65-F5344CB8AC3E}">
        <p14:creationId xmlns:p14="http://schemas.microsoft.com/office/powerpoint/2010/main" val="273963836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endParaRPr lang="en-US">
              <a:latin typeface="Times" charset="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p:cNvSpPr>
          <p:nvPr>
            <p:ph type="sldImg"/>
          </p:nvPr>
        </p:nvSpPr>
        <p:spPr>
          <a:ln/>
        </p:spPr>
      </p:sp>
      <p:sp>
        <p:nvSpPr>
          <p:cNvPr id="40963" name="Notes Placeholder 2"/>
          <p:cNvSpPr>
            <a:spLocks noGrp="1"/>
          </p:cNvSpPr>
          <p:nvPr>
            <p:ph type="body" idx="1"/>
          </p:nvPr>
        </p:nvSpPr>
        <p:spPr>
          <a:noFill/>
          <a:ln/>
        </p:spPr>
        <p:txBody>
          <a:bodyPr/>
          <a:lstStyle/>
          <a:p>
            <a:r>
              <a:rPr lang="en-US" smtClean="0">
                <a:latin typeface="Times" charset="0"/>
                <a:ea typeface="ＭＳ Ｐゴシック" charset="-128"/>
                <a:cs typeface="ＭＳ Ｐゴシック" charset="-128"/>
              </a:rPr>
              <a:t>Now here is Google Earth with clouds turned on – and look at Europe.  I see,… a dragon!  </a:t>
            </a:r>
          </a:p>
          <a:p>
            <a:r>
              <a:rPr lang="en-US" smtClean="0">
                <a:latin typeface="Times" charset="0"/>
                <a:ea typeface="ＭＳ Ｐゴシック" charset="-128"/>
                <a:cs typeface="ＭＳ Ｐゴシック" charset="-128"/>
              </a:rPr>
              <a:t>Those of you old enough (like me) to have been raised in the cold war will suspect that this is a dragon sent by the old east to conquer, well, France.  With my vast meteorological whatnot I see that this dragon is more likely to be backing up with the mid-latitude westerlies so I am concerned for Warsaw, and Moscow.  </a:t>
            </a:r>
          </a:p>
        </p:txBody>
      </p:sp>
      <p:sp>
        <p:nvSpPr>
          <p:cNvPr id="40964" name="Slide Number Placeholder 3"/>
          <p:cNvSpPr>
            <a:spLocks noGrp="1"/>
          </p:cNvSpPr>
          <p:nvPr>
            <p:ph type="sldNum" sz="quarter" idx="5"/>
          </p:nvPr>
        </p:nvSpPr>
        <p:spPr>
          <a:noFill/>
        </p:spPr>
        <p:txBody>
          <a:bodyPr/>
          <a:lstStyle/>
          <a:p>
            <a:fld id="{18D43DEC-CF1C-534B-BBA1-EF80295DBC23}"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p:cNvSpPr>
          <p:nvPr>
            <p:ph type="sldImg"/>
          </p:nvPr>
        </p:nvSpPr>
        <p:spPr>
          <a:ln/>
        </p:spPr>
      </p:sp>
      <p:sp>
        <p:nvSpPr>
          <p:cNvPr id="43011" name="Notes Placeholder 2"/>
          <p:cNvSpPr>
            <a:spLocks noGrp="1"/>
          </p:cNvSpPr>
          <p:nvPr>
            <p:ph type="body" idx="1"/>
          </p:nvPr>
        </p:nvSpPr>
        <p:spPr>
          <a:noFill/>
          <a:ln/>
        </p:spPr>
        <p:txBody>
          <a:bodyPr/>
          <a:lstStyle/>
          <a:p>
            <a:r>
              <a:rPr lang="en-US" smtClean="0">
                <a:latin typeface="Times" charset="0"/>
                <a:ea typeface="ＭＳ Ｐゴシック" charset="-128"/>
                <a:cs typeface="ＭＳ Ｐゴシック" charset="-128"/>
              </a:rPr>
              <a:t>… So I can CHOOSE to crank up a couple of widgets to keep track of these two cities.  That element of choice is important.    </a:t>
            </a:r>
          </a:p>
        </p:txBody>
      </p:sp>
      <p:sp>
        <p:nvSpPr>
          <p:cNvPr id="43012" name="Slide Number Placeholder 3"/>
          <p:cNvSpPr>
            <a:spLocks noGrp="1"/>
          </p:cNvSpPr>
          <p:nvPr>
            <p:ph type="sldNum" sz="quarter" idx="5"/>
          </p:nvPr>
        </p:nvSpPr>
        <p:spPr>
          <a:noFill/>
        </p:spPr>
        <p:txBody>
          <a:bodyPr/>
          <a:lstStyle/>
          <a:p>
            <a:fld id="{80CA4FD3-2F6A-CE43-93DE-5DB0EDC01B75}"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a:latin typeface="Times" charset="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50938" y="692150"/>
            <a:ext cx="4556125" cy="3416300"/>
          </a:xfrm>
          <a:ln/>
        </p:spPr>
      </p:sp>
      <p:sp>
        <p:nvSpPr>
          <p:cNvPr id="57347"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1150938" y="692150"/>
            <a:ext cx="4556125" cy="3416300"/>
          </a:xfrm>
          <a:ln/>
        </p:spPr>
      </p:sp>
      <p:sp>
        <p:nvSpPr>
          <p:cNvPr id="59395"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50938" y="692150"/>
            <a:ext cx="4556125" cy="3416300"/>
          </a:xfrm>
          <a:ln/>
        </p:spPr>
      </p:sp>
      <p:sp>
        <p:nvSpPr>
          <p:cNvPr id="61443"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150938" y="692150"/>
            <a:ext cx="4556125" cy="3416300"/>
          </a:xfrm>
          <a:ln/>
        </p:spPr>
      </p:sp>
      <p:sp>
        <p:nvSpPr>
          <p:cNvPr id="63491"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26"/>
          <p:cNvSpPr>
            <a:spLocks noGrp="1" noRot="1" noChangeAspect="1" noChangeArrowheads="1" noTextEdit="1"/>
          </p:cNvSpPr>
          <p:nvPr>
            <p:ph type="sldImg"/>
          </p:nvPr>
        </p:nvSpPr>
        <p:spPr>
          <a:xfrm>
            <a:off x="1150938" y="692150"/>
            <a:ext cx="4556125" cy="3416300"/>
          </a:xfrm>
          <a:ln/>
        </p:spPr>
      </p:sp>
      <p:sp>
        <p:nvSpPr>
          <p:cNvPr id="65539" name="Rectangle 1027"/>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1150938" y="692150"/>
            <a:ext cx="4556125" cy="3416300"/>
          </a:xfrm>
          <a:ln/>
        </p:spPr>
      </p:sp>
      <p:sp>
        <p:nvSpPr>
          <p:cNvPr id="69635"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r>
              <a:rPr lang="en-US" dirty="0" smtClean="0">
                <a:latin typeface="Times" charset="0"/>
                <a:ea typeface="ＭＳ Ｐゴシック" charset="-128"/>
                <a:cs typeface="ＭＳ Ｐゴシック" charset="-128"/>
              </a:rPr>
              <a:t>Click once to get your question: “What is the Purpose of Schooling?”  Have them do </a:t>
            </a:r>
            <a:r>
              <a:rPr lang="en-US" dirty="0" smtClean="0">
                <a:latin typeface="Times" charset="0"/>
                <a:ea typeface="ＭＳ Ｐゴシック" charset="-128"/>
                <a:cs typeface="ＭＳ Ｐゴシック" charset="-128"/>
              </a:rPr>
              <a:t>a THINK, PAIR, SHARE, on </a:t>
            </a:r>
            <a:r>
              <a:rPr lang="en-US" dirty="0" smtClean="0">
                <a:latin typeface="Times" charset="0"/>
                <a:ea typeface="ＭＳ Ｐゴシック" charset="-128"/>
                <a:cs typeface="ＭＳ Ｐゴシック" charset="-128"/>
              </a:rPr>
              <a:t>that question.</a:t>
            </a:r>
            <a:r>
              <a:rPr lang="en-US" baseline="0" dirty="0" smtClean="0">
                <a:latin typeface="Times" charset="0"/>
                <a:ea typeface="ＭＳ Ｐゴシック" charset="-128"/>
                <a:cs typeface="ＭＳ Ｐゴシック" charset="-128"/>
              </a:rPr>
              <a:t>  </a:t>
            </a:r>
            <a:r>
              <a:rPr lang="en-US" dirty="0" smtClean="0">
                <a:latin typeface="Times" charset="0"/>
                <a:ea typeface="ＭＳ Ｐゴシック" charset="-128"/>
                <a:cs typeface="ＭＳ Ｐゴシック" charset="-128"/>
              </a:rPr>
              <a:t>  </a:t>
            </a:r>
            <a:endParaRPr lang="en-US" dirty="0" smtClean="0">
              <a:latin typeface="Times" charset="0"/>
              <a:ea typeface="ＭＳ Ｐゴシック" charset="-128"/>
              <a:cs typeface="ＭＳ Ｐゴシック" charset="-128"/>
            </a:endParaRPr>
          </a:p>
          <a:p>
            <a:r>
              <a:rPr lang="en-US" dirty="0" smtClean="0">
                <a:latin typeface="Times" charset="0"/>
                <a:ea typeface="ＭＳ Ｐゴシック" charset="-128"/>
                <a:cs typeface="ＭＳ Ｐゴシック" charset="-128"/>
              </a:rPr>
              <a:t>Then click to give </a:t>
            </a:r>
            <a:r>
              <a:rPr lang="en-US" dirty="0" smtClean="0">
                <a:latin typeface="Times" charset="0"/>
                <a:ea typeface="ＭＳ Ｐゴシック" charset="-128"/>
                <a:cs typeface="ＭＳ Ｐゴシック" charset="-128"/>
              </a:rPr>
              <a:t>your simple answer and note that this begs the question, </a:t>
            </a:r>
            <a:r>
              <a:rPr lang="en-US" dirty="0" smtClean="0">
                <a:latin typeface="Times" charset="0"/>
                <a:ea typeface="ＭＳ Ｐゴシック" charset="-128"/>
                <a:cs typeface="ＭＳ Ｐゴシック" charset="-128"/>
              </a:rPr>
              <a:t>“How </a:t>
            </a:r>
            <a:r>
              <a:rPr lang="en-US" dirty="0" smtClean="0">
                <a:latin typeface="Times" charset="0"/>
                <a:ea typeface="ＭＳ Ｐゴシック" charset="-128"/>
                <a:cs typeface="ＭＳ Ｐゴシック" charset="-128"/>
              </a:rPr>
              <a:t>do we learn</a:t>
            </a:r>
            <a:r>
              <a:rPr lang="en-US" dirty="0" smtClean="0">
                <a:latin typeface="Times" charset="0"/>
                <a:ea typeface="ＭＳ Ｐゴシック" charset="-128"/>
                <a:cs typeface="ＭＳ Ｐゴシック" charset="-128"/>
              </a:rPr>
              <a:t>?”</a:t>
            </a:r>
            <a:endParaRPr lang="en-US" dirty="0" smtClean="0">
              <a:latin typeface="Times" charset="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1150938" y="692150"/>
            <a:ext cx="4556125" cy="3416300"/>
          </a:xfrm>
          <a:ln/>
        </p:spPr>
      </p:sp>
      <p:sp>
        <p:nvSpPr>
          <p:cNvPr id="71683"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50938" y="692150"/>
            <a:ext cx="4556125" cy="3416300"/>
          </a:xfrm>
          <a:ln/>
        </p:spPr>
      </p:sp>
      <p:sp>
        <p:nvSpPr>
          <p:cNvPr id="73731"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1150938" y="692150"/>
            <a:ext cx="4556125" cy="3416300"/>
          </a:xfrm>
          <a:ln/>
        </p:spPr>
      </p:sp>
      <p:sp>
        <p:nvSpPr>
          <p:cNvPr id="75779"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1150938" y="692150"/>
            <a:ext cx="4556125" cy="3416300"/>
          </a:xfrm>
          <a:ln/>
        </p:spPr>
      </p:sp>
      <p:sp>
        <p:nvSpPr>
          <p:cNvPr id="77827"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endParaRPr lang="en-US">
              <a:latin typeface="Times" charset="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1150938" y="692150"/>
            <a:ext cx="4556125" cy="3416300"/>
          </a:xfrm>
          <a:ln/>
        </p:spPr>
      </p:sp>
      <p:sp>
        <p:nvSpPr>
          <p:cNvPr id="26627" name="Rectangle 3"/>
          <p:cNvSpPr>
            <a:spLocks noGrp="1" noChangeArrowheads="1"/>
          </p:cNvSpPr>
          <p:nvPr>
            <p:ph type="body" idx="1"/>
          </p:nvPr>
        </p:nvSpPr>
        <p:spPr>
          <a:noFill/>
          <a:ln/>
        </p:spPr>
        <p:txBody>
          <a:bodyPr/>
          <a:lstStyle/>
          <a:p>
            <a:r>
              <a:rPr lang="en-US" smtClean="0">
                <a:latin typeface="Times" charset="0"/>
                <a:ea typeface="ＭＳ Ｐゴシック" charset="-128"/>
                <a:cs typeface="ＭＳ Ｐゴシック" charset="-128"/>
              </a:rPr>
              <a:t>Here is one way to look at what happens when we learn.  </a:t>
            </a:r>
          </a:p>
          <a:p>
            <a:r>
              <a:rPr lang="en-US" smtClean="0">
                <a:latin typeface="Times" charset="0"/>
                <a:ea typeface="ＭＳ Ｐゴシック" charset="-128"/>
                <a:cs typeface="ＭＳ Ｐゴシック" charset="-128"/>
              </a:rPr>
              <a:t>What are this implications for teaching?  </a:t>
            </a:r>
          </a:p>
          <a:p>
            <a:r>
              <a:rPr lang="en-US" smtClean="0">
                <a:latin typeface="Times" charset="0"/>
                <a:ea typeface="ＭＳ Ｐゴシック" charset="-128"/>
                <a:cs typeface="ＭＳ Ｐゴシック" charset="-128"/>
              </a:rPr>
              <a:t>Let’s look at an example.  FIRE UP THE Smart Board with ICDL on and a book to look at ready to go.  (Next Slide)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p:cNvSpPr>
          <p:nvPr>
            <p:ph type="sldImg"/>
          </p:nvPr>
        </p:nvSpPr>
        <p:spPr>
          <a:ln/>
        </p:spPr>
      </p:sp>
      <p:sp>
        <p:nvSpPr>
          <p:cNvPr id="28675" name="Notes Placeholder 2"/>
          <p:cNvSpPr>
            <a:spLocks noGrp="1"/>
          </p:cNvSpPr>
          <p:nvPr>
            <p:ph type="body" idx="1"/>
          </p:nvPr>
        </p:nvSpPr>
        <p:spPr>
          <a:noFill/>
          <a:ln/>
        </p:spPr>
        <p:txBody>
          <a:bodyPr/>
          <a:lstStyle/>
          <a:p>
            <a:r>
              <a:rPr lang="en-US" dirty="0" smtClean="0">
                <a:latin typeface="Times" charset="0"/>
                <a:ea typeface="ＭＳ Ｐゴシック" charset="-128"/>
                <a:cs typeface="ＭＳ Ｐゴシック" charset="-128"/>
              </a:rPr>
              <a:t>Go to “First Time Visitors</a:t>
            </a:r>
            <a:r>
              <a:rPr lang="en-US" baseline="0" dirty="0" smtClean="0">
                <a:latin typeface="Times" charset="0"/>
                <a:ea typeface="ＭＳ Ｐゴシック" charset="-128"/>
                <a:cs typeface="ＭＳ Ｐゴシック" charset="-128"/>
              </a:rPr>
              <a:t> &gt; Read Books &gt; Language = Spanish (173 books) then select the “Award Winning” icon.  This results in 20 books.  e.g., “The Boy Without a Name.”  </a:t>
            </a:r>
          </a:p>
          <a:p>
            <a:r>
              <a:rPr lang="en-US" baseline="0" dirty="0" smtClean="0">
                <a:latin typeface="Times" charset="0"/>
                <a:ea typeface="ＭＳ Ｐゴシック" charset="-128"/>
                <a:cs typeface="ＭＳ Ｐゴシック" charset="-128"/>
              </a:rPr>
              <a:t>The point is in the provision of experiences that have the power to facilitate the individual and collective construction of meaning.  </a:t>
            </a:r>
          </a:p>
          <a:p>
            <a:endParaRPr lang="en-US" baseline="0" dirty="0" smtClean="0">
              <a:latin typeface="Times" charset="0"/>
              <a:ea typeface="ＭＳ Ｐゴシック" charset="-128"/>
              <a:cs typeface="ＭＳ Ｐゴシック" charset="-128"/>
            </a:endParaRPr>
          </a:p>
          <a:p>
            <a:r>
              <a:rPr lang="en-US" dirty="0" smtClean="0">
                <a:latin typeface="Times" charset="0"/>
                <a:ea typeface="ＭＳ Ｐゴシック" charset="-128"/>
                <a:cs typeface="ＭＳ Ｐゴシック" charset="-128"/>
              </a:rPr>
              <a:t>Go </a:t>
            </a:r>
            <a:r>
              <a:rPr lang="en-US" dirty="0" smtClean="0">
                <a:latin typeface="Times" charset="0"/>
                <a:ea typeface="ＭＳ Ｐゴシック" charset="-128"/>
                <a:cs typeface="ＭＳ Ｐゴシック" charset="-128"/>
              </a:rPr>
              <a:t>the Smart Board and get it to the ICDL site.  Have a book ready to go there.  Maybe use the virtual screen to have it hidden ahead of time.  </a:t>
            </a:r>
          </a:p>
          <a:p>
            <a:r>
              <a:rPr lang="en-US" dirty="0" smtClean="0">
                <a:latin typeface="Times" charset="0"/>
                <a:ea typeface="ＭＳ Ｐゴシック" charset="-128"/>
                <a:cs typeface="ＭＳ Ｐゴシック" charset="-128"/>
              </a:rPr>
              <a:t>Talk about having the kids read in small groups with teacher guidance.  Access to many books.  ELLs need interaction in the target language.  Would this be a good tool for them? Show the way in which you can access books in various languages.  </a:t>
            </a:r>
          </a:p>
        </p:txBody>
      </p:sp>
      <p:sp>
        <p:nvSpPr>
          <p:cNvPr id="28676" name="Slide Number Placeholder 3"/>
          <p:cNvSpPr>
            <a:spLocks noGrp="1"/>
          </p:cNvSpPr>
          <p:nvPr>
            <p:ph type="sldNum" sz="quarter" idx="5"/>
          </p:nvPr>
        </p:nvSpPr>
        <p:spPr>
          <a:noFill/>
        </p:spPr>
        <p:txBody>
          <a:bodyPr/>
          <a:lstStyle/>
          <a:p>
            <a:fld id="{29F7F36A-F32D-A14D-8FEC-6D6896E3C5DB}"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p:cNvSpPr>
          <p:nvPr>
            <p:ph type="sldImg"/>
          </p:nvPr>
        </p:nvSpPr>
        <p:spPr>
          <a:solidFill>
            <a:srgbClr val="FFFFFF"/>
          </a:solidFill>
          <a:ln/>
        </p:spPr>
      </p:sp>
      <p:sp>
        <p:nvSpPr>
          <p:cNvPr id="30723" name="Rectangle 3"/>
          <p:cNvSpPr>
            <a:spLocks noGrp="1" noChangeArrowheads="1"/>
          </p:cNvSpPr>
          <p:nvPr>
            <p:ph type="body" idx="1"/>
          </p:nvPr>
        </p:nvSpPr>
        <p:spPr>
          <a:solidFill>
            <a:srgbClr val="FFFFFF"/>
          </a:solidFill>
          <a:ln>
            <a:solidFill>
              <a:srgbClr val="000000"/>
            </a:solidFill>
          </a:ln>
        </p:spPr>
        <p:txBody>
          <a:bodyPr/>
          <a:lstStyle/>
          <a:p>
            <a:r>
              <a:rPr lang="en-US" smtClean="0">
                <a:latin typeface="Times" charset="0"/>
                <a:ea typeface="ＭＳ Ｐゴシック" charset="-128"/>
                <a:cs typeface="ＭＳ Ｐゴシック" charset="-128"/>
              </a:rPr>
              <a:t>This quote points to the fact that learners need to have experiences and that the experiences will be interpreted differently by each learner, depending on many things including their </a:t>
            </a:r>
            <a:r>
              <a:rPr lang="en-US" i="1" smtClean="0">
                <a:latin typeface="Times" charset="0"/>
                <a:ea typeface="ＭＳ Ｐゴシック" charset="-128"/>
                <a:cs typeface="ＭＳ Ｐゴシック" charset="-128"/>
              </a:rPr>
              <a:t>past </a:t>
            </a:r>
            <a:r>
              <a:rPr lang="en-US" smtClean="0">
                <a:latin typeface="Times" charset="0"/>
                <a:ea typeface="ＭＳ Ｐゴシック" charset="-128"/>
                <a:cs typeface="ＭＳ Ｐゴシック" charset="-128"/>
              </a:rPr>
              <a:t>experiences, subsequent expectations, etc.  We as Ts have to plan and implement a range of experiences, see how Ss react and then proceed through the cycle again accordingly.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p:cNvSpPr>
          <p:nvPr>
            <p:ph type="sldImg"/>
          </p:nvPr>
        </p:nvSpPr>
        <p:spPr>
          <a:solidFill>
            <a:srgbClr val="FFFFFF"/>
          </a:solidFill>
          <a:ln/>
        </p:spPr>
      </p:sp>
      <p:sp>
        <p:nvSpPr>
          <p:cNvPr id="32771" name="Rectangle 3"/>
          <p:cNvSpPr>
            <a:spLocks noGrp="1" noChangeArrowheads="1"/>
          </p:cNvSpPr>
          <p:nvPr>
            <p:ph type="body" idx="1"/>
          </p:nvPr>
        </p:nvSpPr>
        <p:spPr>
          <a:solidFill>
            <a:srgbClr val="FFFFFF"/>
          </a:solidFill>
          <a:ln>
            <a:solidFill>
              <a:srgbClr val="000000"/>
            </a:solidFill>
          </a:ln>
        </p:spPr>
        <p:txBody>
          <a:bodyPr/>
          <a:lstStyle/>
          <a:p>
            <a:endParaRPr lang="en-US">
              <a:latin typeface="Times" charset="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p:cNvSpPr>
          <p:nvPr>
            <p:ph type="sldImg"/>
          </p:nvPr>
        </p:nvSpPr>
        <p:spPr>
          <a:solidFill>
            <a:srgbClr val="FFFFFF"/>
          </a:solidFill>
          <a:ln/>
        </p:spPr>
      </p:sp>
      <p:sp>
        <p:nvSpPr>
          <p:cNvPr id="34819" name="Rectangle 3"/>
          <p:cNvSpPr>
            <a:spLocks noGrp="1" noChangeArrowheads="1"/>
          </p:cNvSpPr>
          <p:nvPr>
            <p:ph type="body" idx="1"/>
          </p:nvPr>
        </p:nvSpPr>
        <p:spPr>
          <a:solidFill>
            <a:srgbClr val="FFFFFF"/>
          </a:solidFill>
          <a:ln>
            <a:solidFill>
              <a:srgbClr val="000000"/>
            </a:solidFill>
          </a:ln>
        </p:spPr>
        <p:txBody>
          <a:bodyPr/>
          <a:lstStyle/>
          <a:p>
            <a:r>
              <a:rPr lang="en-US" dirty="0" smtClean="0">
                <a:latin typeface="Times" charset="0"/>
                <a:ea typeface="ＭＳ Ｐゴシック" charset="-128"/>
                <a:cs typeface="ＭＳ Ｐゴシック" charset="-128"/>
              </a:rPr>
              <a:t>Here is where you do what Dewey might have had you do – before modern technology – and show some hands-on experiences that work for younger children who need this, not virtual representations of this.  You can do the can with the hole and the air leaks out, the cork pushed underwater, the straw-inflated </a:t>
            </a:r>
            <a:r>
              <a:rPr lang="en-US" dirty="0" err="1" smtClean="0">
                <a:latin typeface="Times" charset="0"/>
                <a:ea typeface="ＭＳ Ｐゴシック" charset="-128"/>
                <a:cs typeface="ＭＳ Ｐゴシック" charset="-128"/>
              </a:rPr>
              <a:t>ziplock</a:t>
            </a:r>
            <a:r>
              <a:rPr lang="en-US" dirty="0" smtClean="0">
                <a:latin typeface="Times" charset="0"/>
                <a:ea typeface="ＭＳ Ｐゴシック" charset="-128"/>
                <a:cs typeface="ＭＳ Ｐゴシック" charset="-128"/>
              </a:rPr>
              <a:t> bag, the ink pushed around by blowing through a straw, and </a:t>
            </a:r>
            <a:r>
              <a:rPr lang="en-US" dirty="0" err="1" smtClean="0">
                <a:latin typeface="Times" charset="0"/>
                <a:ea typeface="ＭＳ Ｐゴシック" charset="-128"/>
                <a:cs typeface="ＭＳ Ｐゴシック" charset="-128"/>
              </a:rPr>
              <a:t>whathave</a:t>
            </a:r>
            <a:r>
              <a:rPr lang="en-US" dirty="0" smtClean="0">
                <a:latin typeface="Times" charset="0"/>
                <a:ea typeface="ＭＳ Ｐゴシック" charset="-128"/>
                <a:cs typeface="ＭＳ Ｐゴシック" charset="-128"/>
              </a:rPr>
              <a:t> you.</a:t>
            </a:r>
            <a:r>
              <a:rPr lang="en-US" baseline="0" dirty="0" smtClean="0">
                <a:latin typeface="Times" charset="0"/>
                <a:ea typeface="ＭＳ Ｐゴシック" charset="-128"/>
                <a:cs typeface="ＭＳ Ｐゴシック" charset="-128"/>
              </a:rPr>
              <a:t>    </a:t>
            </a:r>
            <a:endParaRPr lang="en-US" dirty="0" smtClean="0">
              <a:latin typeface="Times" charset="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r>
              <a:rPr lang="en-US" dirty="0" smtClean="0">
                <a:latin typeface="Times" charset="0"/>
                <a:ea typeface="ＭＳ Ｐゴシック" charset="-128"/>
                <a:cs typeface="ＭＳ Ｐゴシック" charset="-128"/>
              </a:rPr>
              <a:t>Once kids are older they might benefit from the more abstract representational experiences that are enabled by the Web, e.g., with Google Earth and weather widgets.  Explain the idea of widgets generally and then go on to the next slide to show …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p:cNvSpPr>
          <p:nvPr>
            <p:ph type="sldImg"/>
          </p:nvPr>
        </p:nvSpPr>
        <p:spPr>
          <a:ln/>
        </p:spPr>
      </p:sp>
      <p:sp>
        <p:nvSpPr>
          <p:cNvPr id="38915" name="Notes Placeholder 2"/>
          <p:cNvSpPr>
            <a:spLocks noGrp="1"/>
          </p:cNvSpPr>
          <p:nvPr>
            <p:ph type="body" idx="1"/>
          </p:nvPr>
        </p:nvSpPr>
        <p:spPr>
          <a:noFill/>
          <a:ln/>
        </p:spPr>
        <p:txBody>
          <a:bodyPr/>
          <a:lstStyle/>
          <a:p>
            <a:r>
              <a:rPr lang="en-US" smtClean="0">
                <a:latin typeface="Times" charset="0"/>
                <a:ea typeface="ＭＳ Ｐゴシック" charset="-128"/>
                <a:cs typeface="ＭＳ Ｐゴシック" charset="-128"/>
              </a:rPr>
              <a:t>… some widgets from your computer…</a:t>
            </a:r>
          </a:p>
          <a:p>
            <a:r>
              <a:rPr lang="en-US" smtClean="0">
                <a:latin typeface="Times" charset="0"/>
                <a:ea typeface="ＭＳ Ｐゴシック" charset="-128"/>
                <a:cs typeface="ＭＳ Ｐゴシック" charset="-128"/>
              </a:rPr>
              <a:t>Talk about some of them but not all.  Take a look at the pixel aid speech thing.  You can type a word like tire or flute and it will show an icon and say the word.  Not so good with words like “amorphous” but that’s okay.  </a:t>
            </a:r>
          </a:p>
          <a:p>
            <a:r>
              <a:rPr lang="en-US" smtClean="0">
                <a:latin typeface="Times" charset="0"/>
                <a:ea typeface="ＭＳ Ｐゴシック" charset="-128"/>
                <a:cs typeface="ＭＳ Ｐゴシック" charset="-128"/>
              </a:rPr>
              <a:t>It’s a good thing for ELLs (English Language Learners).  </a:t>
            </a:r>
          </a:p>
          <a:p>
            <a:r>
              <a:rPr lang="en-US" smtClean="0">
                <a:latin typeface="Times" charset="0"/>
                <a:ea typeface="ＭＳ Ｐゴシック" charset="-128"/>
                <a:cs typeface="ＭＳ Ｐゴシック" charset="-128"/>
              </a:rPr>
              <a:t>I like keeping track of the weather… =&gt; Weather Widgets and Google Earth</a:t>
            </a:r>
          </a:p>
        </p:txBody>
      </p:sp>
      <p:sp>
        <p:nvSpPr>
          <p:cNvPr id="38916" name="Slide Number Placeholder 3"/>
          <p:cNvSpPr>
            <a:spLocks noGrp="1"/>
          </p:cNvSpPr>
          <p:nvPr>
            <p:ph type="sldNum" sz="quarter" idx="5"/>
          </p:nvPr>
        </p:nvSpPr>
        <p:spPr>
          <a:noFill/>
        </p:spPr>
        <p:txBody>
          <a:bodyPr/>
          <a:lstStyle/>
          <a:p>
            <a:fld id="{9B12C817-F38E-EB47-A38B-0295B2A6CC3B}"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F5D820-9A0D-2B41-BA24-63597BC7EA67}" type="datetimeFigureOut">
              <a:rPr lang="en-US" smtClean="0"/>
              <a:pPr/>
              <a:t>4/11/12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F5D820-9A0D-2B41-BA24-63597BC7EA67}" type="datetimeFigureOut">
              <a:rPr lang="en-US" smtClean="0"/>
              <a:pPr/>
              <a:t>4/11/12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F5D820-9A0D-2B41-BA24-63597BC7EA67}" type="datetimeFigureOut">
              <a:rPr lang="en-US" smtClean="0"/>
              <a:pPr/>
              <a:t>4/11/12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246E7329-7312-B145-91E0-68052EB205B5}" type="slidenum">
              <a:rPr lang="en-US"/>
              <a:pPr>
                <a:defRPr/>
              </a:pPr>
              <a:t>‹#›</a:t>
            </a:fld>
            <a:endParaRPr lang="en-US"/>
          </a:p>
        </p:txBody>
      </p:sp>
    </p:spTree>
  </p:cSld>
  <p:clrMapOvr>
    <a:masterClrMapping/>
  </p:clrMapOvr>
  <p:transition xmlns:p14="http://schemas.microsoft.com/office/powerpoint/2010/mai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F5D820-9A0D-2B41-BA24-63597BC7EA67}" type="datetimeFigureOut">
              <a:rPr lang="en-US" smtClean="0"/>
              <a:pPr/>
              <a:t>4/11/12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F5D820-9A0D-2B41-BA24-63597BC7EA67}" type="datetimeFigureOut">
              <a:rPr lang="en-US" smtClean="0"/>
              <a:pPr/>
              <a:t>4/11/12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F5D820-9A0D-2B41-BA24-63597BC7EA67}" type="datetimeFigureOut">
              <a:rPr lang="en-US" smtClean="0"/>
              <a:pPr/>
              <a:t>4/11/12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F5D820-9A0D-2B41-BA24-63597BC7EA67}" type="datetimeFigureOut">
              <a:rPr lang="en-US" smtClean="0"/>
              <a:pPr/>
              <a:t>4/11/12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F5D820-9A0D-2B41-BA24-63597BC7EA67}" type="datetimeFigureOut">
              <a:rPr lang="en-US" smtClean="0"/>
              <a:pPr/>
              <a:t>4/11/12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F5D820-9A0D-2B41-BA24-63597BC7EA67}" type="datetimeFigureOut">
              <a:rPr lang="en-US" smtClean="0"/>
              <a:pPr/>
              <a:t>4/11/12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F5D820-9A0D-2B41-BA24-63597BC7EA67}" type="datetimeFigureOut">
              <a:rPr lang="en-US" smtClean="0"/>
              <a:pPr/>
              <a:t>4/11/12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F5D820-9A0D-2B41-BA24-63597BC7EA67}" type="datetimeFigureOut">
              <a:rPr lang="en-US" smtClean="0"/>
              <a:pPr/>
              <a:t>4/11/12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F5D820-9A0D-2B41-BA24-63597BC7EA67}" type="datetimeFigureOut">
              <a:rPr lang="en-US" smtClean="0"/>
              <a:pPr/>
              <a:t>4/11/12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19367E-5FB0-C544-B8F3-4B827CFE499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hyperlink" Target="http://www.ustream.tv/decoraheagles" TargetMode="External"/><Relationship Id="rId5"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hyperlink" Target="http://www.wvec.com/marketplace/microsite-content/eagle-cam.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hyperlink" Target="http://www.memory.loc.gov/" TargetMode="External"/><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4.jp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0.emf"/><Relationship Id="rId4" Type="http://schemas.openxmlformats.org/officeDocument/2006/relationships/image" Target="../media/image31.emf"/><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hyperlink" Target="http://en.childrenslibrary.org/" TargetMode="External"/><Relationship Id="rId4" Type="http://schemas.openxmlformats.org/officeDocument/2006/relationships/image" Target="../media/image5.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7313" y="228600"/>
            <a:ext cx="4648200" cy="2286000"/>
          </a:xfrm>
        </p:spPr>
        <p:txBody>
          <a:bodyPr/>
          <a:lstStyle/>
          <a:p>
            <a:r>
              <a:rPr lang="en-US" sz="5400" dirty="0">
                <a:solidFill>
                  <a:srgbClr val="FFFFFF"/>
                </a:solidFill>
                <a:effectLst>
                  <a:outerShdw blurRad="50800" dist="38100" dir="2700000">
                    <a:srgbClr val="000000">
                      <a:alpha val="43000"/>
                    </a:srgbClr>
                  </a:outerShdw>
                </a:effectLst>
                <a:ea typeface="ＭＳ Ｐゴシック" charset="-128"/>
                <a:cs typeface="ＭＳ Ｐゴシック" charset="-128"/>
              </a:rPr>
              <a:t>Teaching with Technology</a:t>
            </a:r>
            <a:endParaRPr lang="en-US" dirty="0">
              <a:solidFill>
                <a:srgbClr val="FFFFFF"/>
              </a:solidFill>
              <a:effectLst>
                <a:outerShdw blurRad="50800" dist="38100" dir="2700000">
                  <a:srgbClr val="000000">
                    <a:alpha val="43000"/>
                  </a:srgbClr>
                </a:outerShdw>
              </a:effectLst>
              <a:ea typeface="ＭＳ Ｐゴシック" charset="-128"/>
              <a:cs typeface="ＭＳ Ｐゴシック" charset="-128"/>
            </a:endParaRPr>
          </a:p>
        </p:txBody>
      </p:sp>
      <p:grpSp>
        <p:nvGrpSpPr>
          <p:cNvPr id="2" name="Group 10"/>
          <p:cNvGrpSpPr/>
          <p:nvPr/>
        </p:nvGrpSpPr>
        <p:grpSpPr>
          <a:xfrm>
            <a:off x="3657600" y="2514600"/>
            <a:ext cx="5080000" cy="4153925"/>
            <a:chOff x="1473200" y="2419350"/>
            <a:chExt cx="5308600" cy="4306325"/>
          </a:xfrm>
          <a:effectLst>
            <a:outerShdw blurRad="50800" dist="76200" dir="2700000" algn="br">
              <a:srgbClr val="000000">
                <a:alpha val="43000"/>
              </a:srgbClr>
            </a:outerShdw>
          </a:effectLst>
        </p:grpSpPr>
        <p:pic>
          <p:nvPicPr>
            <p:cNvPr id="9" name="Picture 8" descr="___wild_00360342-0001-thumb16.jpg"/>
            <p:cNvPicPr>
              <a:picLocks noChangeAspect="1"/>
            </p:cNvPicPr>
            <p:nvPr/>
          </p:nvPicPr>
          <p:blipFill>
            <a:blip r:embed="rId3"/>
            <a:stretch>
              <a:fillRect/>
            </a:stretch>
          </p:blipFill>
          <p:spPr>
            <a:xfrm>
              <a:off x="1473200" y="2419350"/>
              <a:ext cx="5308600" cy="4306325"/>
            </a:xfrm>
            <a:prstGeom prst="rect">
              <a:avLst/>
            </a:prstGeom>
          </p:spPr>
        </p:pic>
        <p:sp>
          <p:nvSpPr>
            <p:cNvPr id="10" name="TextBox 9"/>
            <p:cNvSpPr txBox="1"/>
            <p:nvPr/>
          </p:nvSpPr>
          <p:spPr>
            <a:xfrm rot="814321">
              <a:off x="3624320" y="2954641"/>
              <a:ext cx="2357511" cy="606230"/>
            </a:xfrm>
            <a:prstGeom prst="rect">
              <a:avLst/>
            </a:prstGeom>
            <a:solidFill>
              <a:srgbClr val="FF6600"/>
            </a:solidFill>
          </p:spPr>
          <p:style>
            <a:lnRef idx="0">
              <a:schemeClr val="accent5"/>
            </a:lnRef>
            <a:fillRef idx="3">
              <a:schemeClr val="accent5"/>
            </a:fillRef>
            <a:effectRef idx="3">
              <a:schemeClr val="accent5"/>
            </a:effectRef>
            <a:fontRef idx="minor">
              <a:schemeClr val="lt1"/>
            </a:fontRef>
          </p:style>
          <p:txBody>
            <a:bodyPr>
              <a:spAutoFit/>
            </a:bodyPr>
            <a:lstStyle/>
            <a:p>
              <a:pPr>
                <a:defRPr/>
              </a:pPr>
              <a:r>
                <a:rPr lang="en-US" sz="3200" dirty="0"/>
                <a:t>Technology</a:t>
              </a:r>
            </a:p>
          </p:txBody>
        </p:sp>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endParaRPr lang="en-US">
              <a:ea typeface="ＭＳ Ｐゴシック" charset="-128"/>
              <a:cs typeface="ＭＳ Ｐゴシック" charset="-128"/>
            </a:endParaRPr>
          </a:p>
        </p:txBody>
      </p:sp>
      <p:pic>
        <p:nvPicPr>
          <p:cNvPr id="39939" name="Picture 2" descr="1.tiff"/>
          <p:cNvPicPr>
            <a:picLocks noChangeAspect="1"/>
          </p:cNvPicPr>
          <p:nvPr/>
        </p:nvPicPr>
        <p:blipFill>
          <a:blip r:embed="rId3"/>
          <a:srcRect/>
          <a:stretch>
            <a:fillRect/>
          </a:stretch>
        </p:blipFill>
        <p:spPr bwMode="auto">
          <a:xfrm>
            <a:off x="182563" y="0"/>
            <a:ext cx="8778875" cy="6858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endParaRPr lang="en-US">
              <a:ea typeface="ＭＳ Ｐゴシック" charset="-128"/>
              <a:cs typeface="ＭＳ Ｐゴシック" charset="-128"/>
            </a:endParaRPr>
          </a:p>
        </p:txBody>
      </p:sp>
      <p:pic>
        <p:nvPicPr>
          <p:cNvPr id="41987" name="Picture 2" descr="1.tiff"/>
          <p:cNvPicPr>
            <a:picLocks noChangeAspect="1"/>
          </p:cNvPicPr>
          <p:nvPr/>
        </p:nvPicPr>
        <p:blipFill>
          <a:blip r:embed="rId3"/>
          <a:srcRect/>
          <a:stretch>
            <a:fillRect/>
          </a:stretch>
        </p:blipFill>
        <p:spPr bwMode="auto">
          <a:xfrm>
            <a:off x="182563" y="0"/>
            <a:ext cx="8778875" cy="6858000"/>
          </a:xfrm>
          <a:prstGeom prst="rect">
            <a:avLst/>
          </a:prstGeom>
          <a:noFill/>
          <a:ln w="9525">
            <a:noFill/>
            <a:miter lim="800000"/>
            <a:headEnd/>
            <a:tailEnd/>
          </a:ln>
        </p:spPr>
      </p:pic>
      <p:pic>
        <p:nvPicPr>
          <p:cNvPr id="41988" name="Picture 3" descr="Picture 5.png"/>
          <p:cNvPicPr>
            <a:picLocks noChangeAspect="1"/>
          </p:cNvPicPr>
          <p:nvPr/>
        </p:nvPicPr>
        <p:blipFill>
          <a:blip r:embed="rId4"/>
          <a:srcRect/>
          <a:stretch>
            <a:fillRect/>
          </a:stretch>
        </p:blipFill>
        <p:spPr bwMode="auto">
          <a:xfrm>
            <a:off x="5562600" y="4114800"/>
            <a:ext cx="3340100" cy="2095500"/>
          </a:xfrm>
          <a:prstGeom prst="rect">
            <a:avLst/>
          </a:prstGeom>
          <a:noFill/>
          <a:ln w="9525">
            <a:noFill/>
            <a:miter lim="800000"/>
            <a:headEnd/>
            <a:tailEnd/>
          </a:ln>
        </p:spPr>
      </p:pic>
      <p:pic>
        <p:nvPicPr>
          <p:cNvPr id="41989" name="Picture 4" descr="Picture 4.png"/>
          <p:cNvPicPr>
            <a:picLocks noChangeAspect="1"/>
          </p:cNvPicPr>
          <p:nvPr/>
        </p:nvPicPr>
        <p:blipFill>
          <a:blip r:embed="rId5"/>
          <a:srcRect/>
          <a:stretch>
            <a:fillRect/>
          </a:stretch>
        </p:blipFill>
        <p:spPr bwMode="auto">
          <a:xfrm>
            <a:off x="914400" y="3962400"/>
            <a:ext cx="3238500" cy="21463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103427" name="Picture 3"/>
          <p:cNvPicPr>
            <a:picLocks noChangeAspect="1" noChangeArrowheads="1"/>
          </p:cNvPicPr>
          <p:nvPr/>
        </p:nvPicPr>
        <p:blipFill>
          <a:blip r:embed="rId3"/>
          <a:srcRect t="5000"/>
          <a:stretch>
            <a:fillRect/>
          </a:stretch>
        </p:blipFill>
        <p:spPr bwMode="auto">
          <a:xfrm>
            <a:off x="101600" y="533400"/>
            <a:ext cx="4470400" cy="2895600"/>
          </a:xfrm>
          <a:prstGeom prst="rect">
            <a:avLst/>
          </a:prstGeom>
          <a:noFill/>
          <a:ln w="9525">
            <a:noFill/>
            <a:miter lim="800000"/>
            <a:headEnd/>
            <a:tailEnd/>
          </a:ln>
          <a:effectLst>
            <a:outerShdw blurRad="50800" dist="38100" dir="2700000" algn="br">
              <a:srgbClr val="000000">
                <a:alpha val="43000"/>
              </a:srgbClr>
            </a:outerShdw>
          </a:effectLst>
        </p:spPr>
      </p:pic>
      <p:pic>
        <p:nvPicPr>
          <p:cNvPr id="103429" name="Picture 5"/>
          <p:cNvPicPr>
            <a:picLocks noChangeAspect="1" noChangeArrowheads="1"/>
          </p:cNvPicPr>
          <p:nvPr/>
        </p:nvPicPr>
        <p:blipFill>
          <a:blip r:embed="rId4"/>
          <a:srcRect t="5000"/>
          <a:stretch>
            <a:fillRect/>
          </a:stretch>
        </p:blipFill>
        <p:spPr bwMode="auto">
          <a:xfrm>
            <a:off x="1447800" y="1752600"/>
            <a:ext cx="4470400" cy="2895600"/>
          </a:xfrm>
          <a:prstGeom prst="rect">
            <a:avLst/>
          </a:prstGeom>
          <a:noFill/>
          <a:ln w="9525">
            <a:noFill/>
            <a:miter lim="800000"/>
            <a:headEnd/>
            <a:tailEnd/>
          </a:ln>
          <a:effectLst>
            <a:outerShdw blurRad="50800" dist="38100" dir="2700000" algn="br">
              <a:srgbClr val="000000">
                <a:alpha val="43000"/>
              </a:srgbClr>
            </a:outerShdw>
          </a:effectLst>
        </p:spPr>
      </p:pic>
      <p:pic>
        <p:nvPicPr>
          <p:cNvPr id="103428" name="Picture 4"/>
          <p:cNvPicPr>
            <a:picLocks noChangeAspect="1" noChangeArrowheads="1"/>
          </p:cNvPicPr>
          <p:nvPr/>
        </p:nvPicPr>
        <p:blipFill>
          <a:blip r:embed="rId5"/>
          <a:srcRect t="5000"/>
          <a:stretch>
            <a:fillRect/>
          </a:stretch>
        </p:blipFill>
        <p:spPr bwMode="auto">
          <a:xfrm>
            <a:off x="2971800" y="2971800"/>
            <a:ext cx="4470400" cy="2895600"/>
          </a:xfrm>
          <a:prstGeom prst="rect">
            <a:avLst/>
          </a:prstGeom>
          <a:noFill/>
          <a:ln w="9525">
            <a:noFill/>
            <a:miter lim="800000"/>
            <a:headEnd/>
            <a:tailEnd/>
          </a:ln>
          <a:effectLst>
            <a:outerShdw blurRad="50800" dist="38100" dir="2700000" algn="br">
              <a:srgbClr val="000000">
                <a:alpha val="43000"/>
              </a:srgbClr>
            </a:outerShdw>
          </a:effectLst>
        </p:spPr>
      </p:pic>
      <p:pic>
        <p:nvPicPr>
          <p:cNvPr id="103426" name="Picture 2" descr="OwlCam 4 Owlets"/>
          <p:cNvPicPr>
            <a:picLocks noChangeAspect="1" noChangeArrowheads="1"/>
          </p:cNvPicPr>
          <p:nvPr/>
        </p:nvPicPr>
        <p:blipFill>
          <a:blip r:embed="rId6"/>
          <a:srcRect l="2441" r="6091" b="4985"/>
          <a:stretch>
            <a:fillRect/>
          </a:stretch>
        </p:blipFill>
        <p:spPr bwMode="auto">
          <a:xfrm>
            <a:off x="4222750" y="2557463"/>
            <a:ext cx="4038600" cy="4086225"/>
          </a:xfrm>
          <a:prstGeom prst="rect">
            <a:avLst/>
          </a:prstGeom>
          <a:noFill/>
          <a:ln w="9525">
            <a:noFill/>
            <a:miter lim="800000"/>
            <a:headEnd/>
            <a:tailEnd/>
          </a:ln>
          <a:effectLst>
            <a:outerShdw blurRad="50800" dist="38100" dir="2700000" algn="br">
              <a:srgbClr val="000000">
                <a:alpha val="43000"/>
              </a:srgbClr>
            </a:outerShdw>
          </a:effectLst>
        </p:spPr>
      </p:pic>
      <p:sp>
        <p:nvSpPr>
          <p:cNvPr id="7" name="TextBox 6"/>
          <p:cNvSpPr txBox="1"/>
          <p:nvPr/>
        </p:nvSpPr>
        <p:spPr>
          <a:xfrm>
            <a:off x="5638800" y="525357"/>
            <a:ext cx="2645025" cy="769441"/>
          </a:xfrm>
          <a:prstGeom prst="rect">
            <a:avLst/>
          </a:prstGeom>
          <a:noFill/>
        </p:spPr>
        <p:txBody>
          <a:bodyPr wrap="none" rtlCol="0">
            <a:spAutoFit/>
          </a:bodyPr>
          <a:lstStyle/>
          <a:p>
            <a:r>
              <a:rPr lang="en-US" sz="4400" dirty="0" smtClean="0">
                <a:solidFill>
                  <a:srgbClr val="FFFFFF"/>
                </a:solidFill>
                <a:effectLst>
                  <a:outerShdw blurRad="50800" dist="38100" dir="2700000">
                    <a:srgbClr val="000000">
                      <a:alpha val="43000"/>
                    </a:srgbClr>
                  </a:outerShdw>
                </a:effectLst>
              </a:rPr>
              <a:t>Owl Cams!</a:t>
            </a:r>
            <a:endParaRPr lang="en-US" sz="4400" dirty="0">
              <a:solidFill>
                <a:srgbClr val="FFFFFF"/>
              </a:solidFill>
              <a:effectLst>
                <a:outerShdw blurRad="50800" dist="38100" dir="2700000">
                  <a:srgbClr val="000000">
                    <a:alpha val="43000"/>
                  </a:srgbClr>
                </a:outerShdw>
              </a:effectLs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fade">
                                      <p:cBhvr>
                                        <p:cTn id="7" dur="2000"/>
                                        <p:tgtEl>
                                          <p:spTgt spid="1034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429"/>
                                        </p:tgtEl>
                                        <p:attrNameLst>
                                          <p:attrName>style.visibility</p:attrName>
                                        </p:attrNameLst>
                                      </p:cBhvr>
                                      <p:to>
                                        <p:strVal val="visible"/>
                                      </p:to>
                                    </p:set>
                                    <p:animEffect transition="in" filter="fade">
                                      <p:cBhvr>
                                        <p:cTn id="12" dur="2000"/>
                                        <p:tgtEl>
                                          <p:spTgt spid="1034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3428"/>
                                        </p:tgtEl>
                                        <p:attrNameLst>
                                          <p:attrName>style.visibility</p:attrName>
                                        </p:attrNameLst>
                                      </p:cBhvr>
                                      <p:to>
                                        <p:strVal val="visible"/>
                                      </p:to>
                                    </p:set>
                                    <p:animEffect transition="in" filter="fade">
                                      <p:cBhvr>
                                        <p:cTn id="17" dur="2000"/>
                                        <p:tgtEl>
                                          <p:spTgt spid="1034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3426"/>
                                        </p:tgtEl>
                                        <p:attrNameLst>
                                          <p:attrName>style.visibility</p:attrName>
                                        </p:attrNameLst>
                                      </p:cBhvr>
                                      <p:to>
                                        <p:strVal val="visible"/>
                                      </p:to>
                                    </p:set>
                                    <p:animEffect transition="in" filter="fade">
                                      <p:cBhvr>
                                        <p:cTn id="22" dur="2000"/>
                                        <p:tgtEl>
                                          <p:spTgt spid="103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effectLst>
                  <a:outerShdw blurRad="50800" dist="38100" dir="2700000">
                    <a:srgbClr val="000000">
                      <a:alpha val="43000"/>
                    </a:srgbClr>
                  </a:outerShdw>
                </a:effectLst>
              </a:rPr>
              <a:t>Eagle Cams!</a:t>
            </a:r>
            <a:endParaRPr lang="en-US" dirty="0">
              <a:solidFill>
                <a:schemeClr val="bg1"/>
              </a:solidFill>
              <a:effectLst>
                <a:outerShdw blurRad="50800" dist="38100" dir="2700000">
                  <a:srgbClr val="000000">
                    <a:alpha val="43000"/>
                  </a:srgbClr>
                </a:outerShdw>
              </a:effectLst>
            </a:endParaRPr>
          </a:p>
        </p:txBody>
      </p:sp>
      <p:pic>
        <p:nvPicPr>
          <p:cNvPr id="4" name="Picture 3" descr="Screen shot 2011-04-15 at 9.38.47 AM.png">
            <a:hlinkClick r:id="rId2"/>
          </p:cNvPr>
          <p:cNvPicPr>
            <a:picLocks noChangeAspect="1"/>
          </p:cNvPicPr>
          <p:nvPr/>
        </p:nvPicPr>
        <p:blipFill>
          <a:blip r:embed="rId3"/>
          <a:stretch>
            <a:fillRect/>
          </a:stretch>
        </p:blipFill>
        <p:spPr>
          <a:xfrm>
            <a:off x="4400888" y="2667000"/>
            <a:ext cx="4438311" cy="2861786"/>
          </a:xfrm>
          <a:prstGeom prst="rect">
            <a:avLst/>
          </a:prstGeom>
          <a:effectLst>
            <a:reflection blurRad="6350" stA="20000" endA="300" endPos="34000" dist="25400" dir="5400000" sy="-100000" algn="bl" rotWithShape="0"/>
          </a:effectLst>
        </p:spPr>
      </p:pic>
      <p:pic>
        <p:nvPicPr>
          <p:cNvPr id="6" name="Picture 5" descr="Screen shot 2012-04-11 at 3.57.53 PM.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 y="1417638"/>
            <a:ext cx="3784600" cy="3227689"/>
          </a:xfrm>
          <a:prstGeom prst="rect">
            <a:avLst/>
          </a:prstGeom>
          <a:effectLst>
            <a:reflection stA="50000" endPos="28000" dist="12700" dir="5400000" sy="-100000" algn="bl" rotWithShape="0"/>
          </a:effectLst>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54274" name="Rectangle 1026"/>
          <p:cNvSpPr>
            <a:spLocks noGrp="1" noChangeArrowheads="1"/>
          </p:cNvSpPr>
          <p:nvPr>
            <p:ph type="title"/>
          </p:nvPr>
        </p:nvSpPr>
        <p:spPr/>
        <p:txBody>
          <a:bodyPr/>
          <a:lstStyle/>
          <a:p>
            <a:r>
              <a:rPr lang="en-US" dirty="0">
                <a:solidFill>
                  <a:srgbClr val="FFFFFF"/>
                </a:solidFill>
                <a:effectLst>
                  <a:outerShdw blurRad="50800" dist="38100" dir="2700000">
                    <a:srgbClr val="000000">
                      <a:alpha val="43000"/>
                    </a:srgbClr>
                  </a:outerShdw>
                </a:effectLst>
              </a:rPr>
              <a:t>We want</a:t>
            </a:r>
            <a:r>
              <a:rPr lang="en-US" dirty="0" smtClean="0">
                <a:solidFill>
                  <a:srgbClr val="FFFFFF"/>
                </a:solidFill>
                <a:effectLst>
                  <a:outerShdw blurRad="50800" dist="38100" dir="2700000">
                    <a:srgbClr val="000000">
                      <a:alpha val="43000"/>
                    </a:srgbClr>
                  </a:outerShdw>
                </a:effectLst>
              </a:rPr>
              <a:t> students to </a:t>
            </a:r>
            <a:r>
              <a:rPr lang="en-US" dirty="0">
                <a:solidFill>
                  <a:srgbClr val="FFFFFF"/>
                </a:solidFill>
                <a:effectLst>
                  <a:outerShdw blurRad="50800" dist="38100" dir="2700000">
                    <a:srgbClr val="000000">
                      <a:alpha val="43000"/>
                    </a:srgbClr>
                  </a:outerShdw>
                </a:effectLst>
              </a:rPr>
              <a:t>learn….</a:t>
            </a:r>
          </a:p>
        </p:txBody>
      </p:sp>
      <p:sp>
        <p:nvSpPr>
          <p:cNvPr id="36869" name="WordArt 1029"/>
          <p:cNvSpPr>
            <a:spLocks noChangeArrowheads="1" noChangeShapeType="1" noTextEdit="1"/>
          </p:cNvSpPr>
          <p:nvPr/>
        </p:nvSpPr>
        <p:spPr bwMode="auto">
          <a:xfrm>
            <a:off x="990600" y="1905000"/>
            <a:ext cx="1612900" cy="838200"/>
          </a:xfrm>
          <a:prstGeom prst="rect">
            <a:avLst/>
          </a:prstGeom>
        </p:spPr>
        <p:txBody>
          <a:bodyPr wrap="none" fromWordArt="1">
            <a:prstTxWarp prst="textPlain">
              <a:avLst>
                <a:gd name="adj" fmla="val 50000"/>
              </a:avLst>
            </a:prstTxWarp>
          </a:bodyPr>
          <a:lstStyle/>
          <a:p>
            <a:pPr algn="ctr"/>
            <a:r>
              <a:rPr lang="en-US" sz="6000" kern="10" dirty="0">
                <a:ln w="9525" cap="sq">
                  <a:noFill/>
                  <a:round/>
                  <a:headEnd type="none" w="sm" len="sm"/>
                  <a:tailEnd type="none" w="sm" len="sm"/>
                </a:ln>
                <a:solidFill>
                  <a:srgbClr val="FFFFFF"/>
                </a:solidFill>
                <a:effectLst>
                  <a:outerShdw blurRad="76200" dist="84709" dir="2115817" algn="ctr" rotWithShape="0">
                    <a:srgbClr val="C0C0C0">
                      <a:alpha val="74997"/>
                    </a:srgbClr>
                  </a:outerShdw>
                </a:effectLst>
                <a:latin typeface="Times New Roman"/>
                <a:ea typeface="Times New Roman"/>
                <a:cs typeface="Times New Roman"/>
              </a:rPr>
              <a:t>Facts</a:t>
            </a:r>
          </a:p>
        </p:txBody>
      </p:sp>
      <p:sp>
        <p:nvSpPr>
          <p:cNvPr id="36871" name="WordArt 1031"/>
          <p:cNvSpPr>
            <a:spLocks noChangeArrowheads="1" noChangeShapeType="1" noTextEdit="1"/>
          </p:cNvSpPr>
          <p:nvPr/>
        </p:nvSpPr>
        <p:spPr bwMode="auto">
          <a:xfrm>
            <a:off x="3702050" y="4038600"/>
            <a:ext cx="1739900" cy="838200"/>
          </a:xfrm>
          <a:prstGeom prst="rect">
            <a:avLst/>
          </a:prstGeom>
        </p:spPr>
        <p:txBody>
          <a:bodyPr wrap="none" fromWordArt="1">
            <a:prstTxWarp prst="textPlain">
              <a:avLst>
                <a:gd name="adj" fmla="val 50000"/>
              </a:avLst>
            </a:prstTxWarp>
          </a:bodyPr>
          <a:lstStyle/>
          <a:p>
            <a:pPr algn="ctr"/>
            <a:r>
              <a:rPr lang="en-US" sz="6000" kern="10" dirty="0">
                <a:ln w="9525" cap="sq">
                  <a:noFill/>
                  <a:round/>
                  <a:headEnd type="none" w="sm" len="sm"/>
                  <a:tailEnd type="none" w="sm" len="sm"/>
                </a:ln>
                <a:solidFill>
                  <a:srgbClr val="FFFFFF"/>
                </a:solidFill>
                <a:effectLst>
                  <a:outerShdw blurRad="76200" dist="84709" dir="2115817" algn="ctr" rotWithShape="0">
                    <a:srgbClr val="C0C0C0">
                      <a:alpha val="74997"/>
                    </a:srgbClr>
                  </a:outerShdw>
                </a:effectLst>
                <a:latin typeface="Times New Roman"/>
                <a:ea typeface="Times New Roman"/>
                <a:cs typeface="Times New Roman"/>
              </a:rPr>
              <a:t>Skills</a:t>
            </a:r>
          </a:p>
        </p:txBody>
      </p:sp>
      <p:sp>
        <p:nvSpPr>
          <p:cNvPr id="36872" name="WordArt 1032"/>
          <p:cNvSpPr>
            <a:spLocks noChangeArrowheads="1" noChangeShapeType="1" noTextEdit="1"/>
          </p:cNvSpPr>
          <p:nvPr/>
        </p:nvSpPr>
        <p:spPr bwMode="auto">
          <a:xfrm>
            <a:off x="4191000" y="5257800"/>
            <a:ext cx="4038600" cy="914400"/>
          </a:xfrm>
          <a:prstGeom prst="rect">
            <a:avLst/>
          </a:prstGeom>
        </p:spPr>
        <p:txBody>
          <a:bodyPr wrap="none" fromWordArt="1">
            <a:prstTxWarp prst="textPlain">
              <a:avLst>
                <a:gd name="adj" fmla="val 50000"/>
              </a:avLst>
            </a:prstTxWarp>
          </a:bodyPr>
          <a:lstStyle/>
          <a:p>
            <a:pPr algn="ctr"/>
            <a:r>
              <a:rPr lang="en-US" sz="6000" kern="10" dirty="0">
                <a:ln w="9525" cap="sq">
                  <a:noFill/>
                  <a:round/>
                  <a:headEnd type="none" w="sm" len="sm"/>
                  <a:tailEnd type="none" w="sm" len="sm"/>
                </a:ln>
                <a:solidFill>
                  <a:srgbClr val="FFFFFF"/>
                </a:solidFill>
                <a:effectLst>
                  <a:outerShdw blurRad="76200" dist="84709" dir="2115817" algn="ctr" rotWithShape="0">
                    <a:srgbClr val="C0C0C0">
                      <a:alpha val="74997"/>
                    </a:srgbClr>
                  </a:outerShdw>
                </a:effectLst>
                <a:latin typeface="Times New Roman"/>
                <a:ea typeface="Times New Roman"/>
                <a:cs typeface="Times New Roman"/>
              </a:rPr>
              <a:t>Dispositions</a:t>
            </a:r>
          </a:p>
        </p:txBody>
      </p:sp>
      <p:sp>
        <p:nvSpPr>
          <p:cNvPr id="36875" name="WordArt 1035"/>
          <p:cNvSpPr>
            <a:spLocks noChangeArrowheads="1" noChangeShapeType="1" noTextEdit="1"/>
          </p:cNvSpPr>
          <p:nvPr/>
        </p:nvSpPr>
        <p:spPr bwMode="auto">
          <a:xfrm>
            <a:off x="1981200" y="2895600"/>
            <a:ext cx="2438400" cy="1066800"/>
          </a:xfrm>
          <a:prstGeom prst="rect">
            <a:avLst/>
          </a:prstGeom>
        </p:spPr>
        <p:txBody>
          <a:bodyPr wrap="none" fromWordArt="1">
            <a:prstTxWarp prst="textPlain">
              <a:avLst>
                <a:gd name="adj" fmla="val 50000"/>
              </a:avLst>
            </a:prstTxWarp>
          </a:bodyPr>
          <a:lstStyle/>
          <a:p>
            <a:pPr algn="ctr"/>
            <a:r>
              <a:rPr lang="en-US" sz="6000" kern="10" dirty="0">
                <a:ln w="9525" cap="sq">
                  <a:noFill/>
                  <a:round/>
                  <a:headEnd type="none" w="sm" len="sm"/>
                  <a:tailEnd type="none" w="sm" len="sm"/>
                </a:ln>
                <a:solidFill>
                  <a:srgbClr val="FFFFFF"/>
                </a:solidFill>
                <a:effectLst>
                  <a:outerShdw blurRad="76200" dist="84709" dir="2115817" algn="ctr" rotWithShape="0">
                    <a:srgbClr val="C0C0C0">
                      <a:alpha val="74997"/>
                    </a:srgbClr>
                  </a:outerShdw>
                </a:effectLst>
                <a:latin typeface="Times New Roman"/>
                <a:ea typeface="Times New Roman"/>
                <a:cs typeface="Times New Roman"/>
              </a:rPr>
              <a:t>Concepts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fade">
                                      <p:cBhvr>
                                        <p:cTn id="7" dur="500"/>
                                        <p:tgtEl>
                                          <p:spTgt spid="368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875"/>
                                        </p:tgtEl>
                                        <p:attrNameLst>
                                          <p:attrName>style.visibility</p:attrName>
                                        </p:attrNameLst>
                                      </p:cBhvr>
                                      <p:to>
                                        <p:strVal val="visible"/>
                                      </p:to>
                                    </p:set>
                                    <p:animEffect transition="in" filter="fade">
                                      <p:cBhvr>
                                        <p:cTn id="12" dur="500"/>
                                        <p:tgtEl>
                                          <p:spTgt spid="3687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871"/>
                                        </p:tgtEl>
                                        <p:attrNameLst>
                                          <p:attrName>style.visibility</p:attrName>
                                        </p:attrNameLst>
                                      </p:cBhvr>
                                      <p:to>
                                        <p:strVal val="visible"/>
                                      </p:to>
                                    </p:set>
                                    <p:animEffect transition="in" filter="fade">
                                      <p:cBhvr>
                                        <p:cTn id="17" dur="500"/>
                                        <p:tgtEl>
                                          <p:spTgt spid="3687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872"/>
                                        </p:tgtEl>
                                        <p:attrNameLst>
                                          <p:attrName>style.visibility</p:attrName>
                                        </p:attrNameLst>
                                      </p:cBhvr>
                                      <p:to>
                                        <p:strVal val="visible"/>
                                      </p:to>
                                    </p:set>
                                    <p:animEffect transition="in" filter="fade">
                                      <p:cBhvr>
                                        <p:cTn id="22" dur="500"/>
                                        <p:tgtEl>
                                          <p:spTgt spid="36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1" grpId="0" animBg="1"/>
      <p:bldP spid="36872" grpId="0" animBg="1"/>
      <p:bldP spid="3687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56322" name="Rectangle 1026"/>
          <p:cNvSpPr>
            <a:spLocks noGrp="1" noChangeArrowheads="1"/>
          </p:cNvSpPr>
          <p:nvPr>
            <p:ph type="title"/>
          </p:nvPr>
        </p:nvSpPr>
        <p:spPr>
          <a:xfrm>
            <a:off x="0" y="1295400"/>
            <a:ext cx="4419600" cy="914400"/>
          </a:xfrm>
        </p:spPr>
        <p:txBody>
          <a:bodyPr>
            <a:normAutofit fontScale="90000"/>
          </a:bodyPr>
          <a:lstStyle/>
          <a:p>
            <a:r>
              <a:rPr lang="en-US" sz="3600" dirty="0">
                <a:solidFill>
                  <a:schemeClr val="bg1"/>
                </a:solidFill>
                <a:effectLst>
                  <a:outerShdw blurRad="50800" dist="38100" dir="2700000">
                    <a:srgbClr val="000000">
                      <a:alpha val="43000"/>
                    </a:srgbClr>
                  </a:outerShdw>
                </a:effectLst>
              </a:rPr>
              <a:t>Addressing the</a:t>
            </a:r>
            <a:r>
              <a:rPr lang="en-US" sz="3600" dirty="0" smtClean="0">
                <a:solidFill>
                  <a:schemeClr val="bg1"/>
                </a:solidFill>
                <a:effectLst>
                  <a:outerShdw blurRad="50800" dist="38100" dir="2700000">
                    <a:srgbClr val="000000">
                      <a:alpha val="43000"/>
                    </a:srgbClr>
                  </a:outerShdw>
                </a:effectLst>
              </a:rPr>
              <a:t> standards</a:t>
            </a:r>
            <a:endParaRPr lang="en-US" dirty="0">
              <a:solidFill>
                <a:schemeClr val="bg1"/>
              </a:solidFill>
              <a:effectLst>
                <a:outerShdw blurRad="50800" dist="38100" dir="2700000">
                  <a:srgbClr val="000000">
                    <a:alpha val="43000"/>
                  </a:srgbClr>
                </a:outerShdw>
              </a:effectLst>
            </a:endParaRPr>
          </a:p>
        </p:txBody>
      </p:sp>
      <p:sp>
        <p:nvSpPr>
          <p:cNvPr id="35844" name="Rectangle 1028"/>
          <p:cNvSpPr>
            <a:spLocks noGrp="1" noChangeArrowheads="1"/>
          </p:cNvSpPr>
          <p:nvPr>
            <p:ph type="body" sz="half" idx="2"/>
          </p:nvPr>
        </p:nvSpPr>
        <p:spPr>
          <a:xfrm>
            <a:off x="4724400" y="1295400"/>
            <a:ext cx="4038600" cy="4114800"/>
          </a:xfrm>
        </p:spPr>
        <p:txBody>
          <a:bodyPr/>
          <a:lstStyle/>
          <a:p>
            <a:pPr lvl="1">
              <a:buNone/>
              <a:defRPr/>
            </a:pPr>
            <a:r>
              <a:rPr lang="en-US" sz="2400" dirty="0" smtClean="0">
                <a:solidFill>
                  <a:srgbClr val="FFFFFF"/>
                </a:solidFill>
                <a:effectLst>
                  <a:outerShdw blurRad="50800" dist="38100" dir="2700000">
                    <a:srgbClr val="000000">
                      <a:alpha val="43000"/>
                    </a:srgbClr>
                  </a:outerShdw>
                </a:effectLst>
              </a:rPr>
              <a:t>Social </a:t>
            </a:r>
            <a:r>
              <a:rPr lang="en-US" sz="2400" dirty="0">
                <a:solidFill>
                  <a:srgbClr val="FFFFFF"/>
                </a:solidFill>
                <a:effectLst>
                  <a:outerShdw blurRad="50800" dist="38100" dir="2700000">
                    <a:srgbClr val="000000">
                      <a:alpha val="43000"/>
                    </a:srgbClr>
                  </a:outerShdw>
                </a:effectLst>
              </a:rPr>
              <a:t>Studies</a:t>
            </a:r>
            <a:r>
              <a:rPr lang="en-US" sz="2400" dirty="0" smtClean="0">
                <a:solidFill>
                  <a:srgbClr val="FFFFFF"/>
                </a:solidFill>
                <a:effectLst>
                  <a:outerShdw blurRad="50800" dist="38100" dir="2700000">
                    <a:srgbClr val="000000">
                      <a:alpha val="43000"/>
                    </a:srgbClr>
                  </a:outerShdw>
                </a:effectLst>
              </a:rPr>
              <a:t> </a:t>
            </a:r>
          </a:p>
          <a:p>
            <a:pPr lvl="1">
              <a:defRPr/>
            </a:pPr>
            <a:r>
              <a:rPr lang="en-US" sz="2400" dirty="0" smtClean="0">
                <a:solidFill>
                  <a:srgbClr val="FFFFFF"/>
                </a:solidFill>
                <a:effectLst>
                  <a:outerShdw blurRad="50800" dist="38100" dir="2700000">
                    <a:srgbClr val="000000">
                      <a:alpha val="43000"/>
                    </a:srgbClr>
                  </a:outerShdw>
                </a:effectLst>
              </a:rPr>
              <a:t>&gt; </a:t>
            </a:r>
            <a:r>
              <a:rPr lang="en-US" sz="2400" dirty="0">
                <a:solidFill>
                  <a:srgbClr val="FFFFFF"/>
                </a:solidFill>
                <a:effectLst>
                  <a:outerShdw blurRad="50800" dist="38100" dir="2700000">
                    <a:srgbClr val="000000">
                      <a:alpha val="43000"/>
                    </a:srgbClr>
                  </a:outerShdw>
                </a:effectLst>
              </a:rPr>
              <a:t>History</a:t>
            </a:r>
            <a:r>
              <a:rPr lang="en-US" sz="2400" dirty="0" smtClean="0">
                <a:solidFill>
                  <a:srgbClr val="FFFFFF"/>
                </a:solidFill>
                <a:effectLst>
                  <a:outerShdw blurRad="50800" dist="38100" dir="2700000">
                    <a:srgbClr val="000000">
                      <a:alpha val="43000"/>
                    </a:srgbClr>
                  </a:outerShdw>
                </a:effectLst>
              </a:rPr>
              <a:t> </a:t>
            </a:r>
          </a:p>
          <a:p>
            <a:pPr lvl="1">
              <a:defRPr/>
            </a:pPr>
            <a:r>
              <a:rPr lang="en-US" sz="2400" dirty="0" smtClean="0">
                <a:solidFill>
                  <a:srgbClr val="FFFFFF"/>
                </a:solidFill>
                <a:effectLst>
                  <a:outerShdw blurRad="50800" dist="38100" dir="2700000">
                    <a:srgbClr val="000000">
                      <a:alpha val="43000"/>
                    </a:srgbClr>
                  </a:outerShdw>
                </a:effectLst>
              </a:rPr>
              <a:t>&gt; 8</a:t>
            </a:r>
            <a:r>
              <a:rPr lang="en-US" sz="2400" baseline="30000" dirty="0" smtClean="0">
                <a:solidFill>
                  <a:srgbClr val="FFFFFF"/>
                </a:solidFill>
                <a:effectLst>
                  <a:outerShdw blurRad="50800" dist="38100" dir="2700000">
                    <a:srgbClr val="000000">
                      <a:alpha val="43000"/>
                    </a:srgbClr>
                  </a:outerShdw>
                </a:effectLst>
              </a:rPr>
              <a:t>th</a:t>
            </a:r>
            <a:r>
              <a:rPr lang="en-US" sz="2400" dirty="0" smtClean="0">
                <a:solidFill>
                  <a:srgbClr val="FFFFFF"/>
                </a:solidFill>
                <a:effectLst>
                  <a:outerShdw blurRad="50800" dist="38100" dir="2700000">
                    <a:srgbClr val="000000">
                      <a:alpha val="43000"/>
                    </a:srgbClr>
                  </a:outerShdw>
                </a:effectLst>
              </a:rPr>
              <a:t> grade</a:t>
            </a:r>
          </a:p>
          <a:p>
            <a:pPr lvl="1">
              <a:defRPr/>
            </a:pPr>
            <a:r>
              <a:rPr lang="en-US" sz="2400" dirty="0" smtClean="0">
                <a:solidFill>
                  <a:srgbClr val="FFFFFF"/>
                </a:solidFill>
                <a:effectLst>
                  <a:outerShdw blurRad="50800" dist="38100" dir="2700000">
                    <a:srgbClr val="000000">
                      <a:alpha val="43000"/>
                    </a:srgbClr>
                  </a:outerShdw>
                </a:effectLst>
              </a:rPr>
              <a:t>&gt; </a:t>
            </a:r>
            <a:r>
              <a:rPr lang="en-US" sz="2400" dirty="0">
                <a:solidFill>
                  <a:srgbClr val="FFFFFF"/>
                </a:solidFill>
                <a:effectLst>
                  <a:outerShdw blurRad="50800" dist="38100" dir="2700000">
                    <a:srgbClr val="000000">
                      <a:alpha val="43000"/>
                    </a:srgbClr>
                  </a:outerShdw>
                </a:effectLst>
              </a:rPr>
              <a:t>GLE 4.3.2</a:t>
            </a:r>
            <a:r>
              <a:rPr lang="en-US" sz="2400" dirty="0" smtClean="0">
                <a:solidFill>
                  <a:srgbClr val="FFFFFF"/>
                </a:solidFill>
                <a:effectLst>
                  <a:outerShdw blurRad="50800" dist="38100" dir="2700000">
                    <a:srgbClr val="000000">
                      <a:alpha val="43000"/>
                    </a:srgbClr>
                  </a:outerShdw>
                </a:effectLst>
              </a:rPr>
              <a:t>  </a:t>
            </a:r>
            <a:endParaRPr lang="en-US" sz="2400" dirty="0">
              <a:solidFill>
                <a:srgbClr val="FFFFFF"/>
              </a:solidFill>
              <a:effectLst>
                <a:outerShdw blurRad="50800" dist="38100" dir="2700000">
                  <a:srgbClr val="000000">
                    <a:alpha val="43000"/>
                  </a:srgbClr>
                </a:outerShdw>
              </a:effectLst>
            </a:endParaRPr>
          </a:p>
          <a:p>
            <a:pPr lvl="3">
              <a:buFontTx/>
              <a:buNone/>
              <a:defRPr/>
            </a:pPr>
            <a:r>
              <a:rPr lang="en-US" sz="2400" dirty="0">
                <a:solidFill>
                  <a:srgbClr val="FFFFFF"/>
                </a:solidFill>
                <a:effectLst>
                  <a:outerShdw blurRad="50800" dist="38100" dir="2700000">
                    <a:srgbClr val="000000">
                      <a:alpha val="43000"/>
                    </a:srgbClr>
                  </a:outerShdw>
                </a:effectLst>
                <a:ea typeface="ＭＳ Ｐゴシック" pitchFamily="-112" charset="-128"/>
              </a:rPr>
              <a:t>CIVIL WAR</a:t>
            </a:r>
          </a:p>
        </p:txBody>
      </p:sp>
      <p:sp>
        <p:nvSpPr>
          <p:cNvPr id="35849" name="Text Box 1033"/>
          <p:cNvSpPr txBox="1">
            <a:spLocks noChangeArrowheads="1"/>
          </p:cNvSpPr>
          <p:nvPr/>
        </p:nvSpPr>
        <p:spPr bwMode="auto">
          <a:xfrm>
            <a:off x="4800600" y="6165502"/>
            <a:ext cx="3810000" cy="461665"/>
          </a:xfrm>
          <a:prstGeom prst="rect">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square">
            <a:prstTxWarp prst="textNoShape">
              <a:avLst/>
            </a:prstTxWarp>
            <a:spAutoFit/>
          </a:bodyPr>
          <a:lstStyle/>
          <a:p>
            <a:pPr>
              <a:defRPr/>
            </a:pPr>
            <a:r>
              <a:rPr lang="en-US" sz="2400" dirty="0">
                <a:hlinkClick r:id="rId3"/>
              </a:rPr>
              <a:t>http://www.memory.loc.gov</a:t>
            </a:r>
            <a:r>
              <a:rPr lang="en-US" sz="2400" dirty="0"/>
              <a:t> </a:t>
            </a:r>
          </a:p>
        </p:txBody>
      </p:sp>
      <p:pic>
        <p:nvPicPr>
          <p:cNvPr id="10" name="Picture 9"/>
          <p:cNvPicPr>
            <a:picLocks noChangeAspect="1"/>
          </p:cNvPicPr>
          <p:nvPr/>
        </p:nvPicPr>
        <p:blipFill>
          <a:blip r:embed="rId4"/>
          <a:stretch>
            <a:fillRect/>
          </a:stretch>
        </p:blipFill>
        <p:spPr>
          <a:xfrm>
            <a:off x="0" y="0"/>
            <a:ext cx="6934200" cy="10834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Screen shot 2011-04-14 at 7.16.06 PM.png"/>
          <p:cNvPicPr>
            <a:picLocks noChangeAspect="1"/>
          </p:cNvPicPr>
          <p:nvPr/>
        </p:nvPicPr>
        <p:blipFill>
          <a:blip r:embed="rId5"/>
          <a:stretch>
            <a:fillRect/>
          </a:stretch>
        </p:blipFill>
        <p:spPr>
          <a:xfrm>
            <a:off x="193583" y="3657600"/>
            <a:ext cx="8417017" cy="23040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xmlns:p14="http://schemas.microsoft.com/office/powerpoint/2010/main">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9"/>
                                        </p:tgtEl>
                                        <p:attrNameLst>
                                          <p:attrName>style.visibility</p:attrName>
                                        </p:attrNameLst>
                                      </p:cBhvr>
                                      <p:to>
                                        <p:strVal val="visible"/>
                                      </p:to>
                                    </p:set>
                                    <p:animEffect transition="in" filter="fade">
                                      <p:cBhvr>
                                        <p:cTn id="12" dur="500"/>
                                        <p:tgtEl>
                                          <p:spTgt spid="35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9"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2" name="Picture 1" descr="03350uu.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402" y="-76200"/>
            <a:ext cx="7924800" cy="7200248"/>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72709" name="Picture 5"/>
          <p:cNvPicPr>
            <a:picLocks noChangeAspect="1" noChangeArrowheads="1"/>
          </p:cNvPicPr>
          <p:nvPr/>
        </p:nvPicPr>
        <p:blipFill>
          <a:blip r:embed="rId3"/>
          <a:srcRect/>
          <a:stretch>
            <a:fillRect/>
          </a:stretch>
        </p:blipFill>
        <p:spPr bwMode="auto">
          <a:xfrm>
            <a:off x="609600" y="304800"/>
            <a:ext cx="2147888" cy="6324600"/>
          </a:xfrm>
          <a:prstGeom prst="rect">
            <a:avLst/>
          </a:prstGeom>
          <a:noFill/>
          <a:ln w="12700" cap="sq">
            <a:noFill/>
            <a:miter lim="800000"/>
            <a:headEnd type="none" w="sm" len="sm"/>
            <a:tailEnd type="none" w="sm" len="sm"/>
          </a:ln>
        </p:spPr>
      </p:pic>
      <p:pic>
        <p:nvPicPr>
          <p:cNvPr id="72710" name="Picture 6"/>
          <p:cNvPicPr>
            <a:picLocks noChangeAspect="1" noChangeArrowheads="1"/>
          </p:cNvPicPr>
          <p:nvPr/>
        </p:nvPicPr>
        <p:blipFill>
          <a:blip r:embed="rId4"/>
          <a:srcRect/>
          <a:stretch>
            <a:fillRect/>
          </a:stretch>
        </p:blipFill>
        <p:spPr bwMode="auto">
          <a:xfrm>
            <a:off x="3124200" y="2286000"/>
            <a:ext cx="5765800" cy="4125913"/>
          </a:xfrm>
          <a:prstGeom prst="rect">
            <a:avLst/>
          </a:prstGeom>
          <a:noFill/>
          <a:ln w="12700" cap="sq">
            <a:noFill/>
            <a:miter lim="800000"/>
            <a:headEnd type="none" w="sm" len="sm"/>
            <a:tailEnd type="none" w="sm" len="sm"/>
          </a:ln>
        </p:spPr>
      </p:pic>
      <p:pic>
        <p:nvPicPr>
          <p:cNvPr id="72711" name="Picture 7"/>
          <p:cNvPicPr>
            <a:picLocks noChangeAspect="1" noChangeArrowheads="1"/>
          </p:cNvPicPr>
          <p:nvPr/>
        </p:nvPicPr>
        <p:blipFill>
          <a:blip r:embed="rId5"/>
          <a:srcRect/>
          <a:stretch>
            <a:fillRect/>
          </a:stretch>
        </p:blipFill>
        <p:spPr bwMode="auto">
          <a:xfrm>
            <a:off x="3200400" y="228600"/>
            <a:ext cx="5080000" cy="4305300"/>
          </a:xfrm>
          <a:prstGeom prst="rect">
            <a:avLst/>
          </a:prstGeom>
          <a:noFill/>
          <a:ln w="12700" cap="sq">
            <a:noFill/>
            <a:miter lim="800000"/>
            <a:headEnd type="none" w="sm" len="sm"/>
            <a:tailEnd type="none" w="sm" len="sm"/>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2000"/>
                                        <p:tgtEl>
                                          <p:spTgt spid="72709"/>
                                        </p:tgtEl>
                                      </p:cBhvr>
                                    </p:animEffect>
                                  </p:childTnLst>
                                  <p:subTnLst>
                                    <p:set>
                                      <p:cBhvr override="childStyle">
                                        <p:cTn dur="1" fill="hold" display="0" masterRel="nextClick" afterEffect="1"/>
                                        <p:tgtEl>
                                          <p:spTgt spid="72709"/>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711"/>
                                        </p:tgtEl>
                                        <p:attrNameLst>
                                          <p:attrName>style.visibility</p:attrName>
                                        </p:attrNameLst>
                                      </p:cBhvr>
                                      <p:to>
                                        <p:strVal val="visible"/>
                                      </p:to>
                                    </p:set>
                                    <p:animEffect transition="in" filter="fade">
                                      <p:cBhvr>
                                        <p:cTn id="12" dur="2000"/>
                                        <p:tgtEl>
                                          <p:spTgt spid="72711"/>
                                        </p:tgtEl>
                                      </p:cBhvr>
                                    </p:animEffect>
                                  </p:childTnLst>
                                  <p:subTnLst>
                                    <p:set>
                                      <p:cBhvr override="childStyle">
                                        <p:cTn dur="1" fill="hold" display="0" masterRel="nextClick" afterEffect="1"/>
                                        <p:tgtEl>
                                          <p:spTgt spid="72711"/>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2710"/>
                                        </p:tgtEl>
                                        <p:attrNameLst>
                                          <p:attrName>style.visibility</p:attrName>
                                        </p:attrNameLst>
                                      </p:cBhvr>
                                      <p:to>
                                        <p:strVal val="visible"/>
                                      </p:to>
                                    </p:set>
                                    <p:animEffect transition="in" filter="fade">
                                      <p:cBhvr>
                                        <p:cTn id="17" dur="2000"/>
                                        <p:tgtEl>
                                          <p:spTgt spid="72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62466" name="Rectangle 3"/>
          <p:cNvSpPr>
            <a:spLocks noGrp="1" noChangeArrowheads="1"/>
          </p:cNvSpPr>
          <p:nvPr>
            <p:ph type="body" idx="1"/>
          </p:nvPr>
        </p:nvSpPr>
        <p:spPr>
          <a:xfrm>
            <a:off x="5410200" y="1295400"/>
            <a:ext cx="3505200" cy="5334000"/>
          </a:xfrm>
        </p:spPr>
        <p:txBody>
          <a:bodyPr/>
          <a:lstStyle/>
          <a:p>
            <a:pPr>
              <a:buFont typeface="Monotype Sorts" pitchFamily="-112" charset="2"/>
              <a:buNone/>
            </a:pPr>
            <a:r>
              <a:rPr lang="en-US" sz="2000"/>
              <a:t>	“I am one of those who think the best friend of a nation is he who most faithfully rebukes her for her sins</a:t>
            </a:r>
            <a:r>
              <a:rPr lang="en-US" sz="2000">
                <a:ea typeface="ヒラギノ角ゴ Pro W3" pitchFamily="-112" charset="-128"/>
                <a:cs typeface="ヒラギノ角ゴ Pro W3" pitchFamily="-112" charset="-128"/>
              </a:rPr>
              <a:t> </a:t>
            </a:r>
            <a:r>
              <a:rPr lang="en-US" altLang="ja-JP" sz="2000"/>
              <a:t>and he her worst enemy, who, under the specious and popular garb of patriotism, seeks to excuse, palliate, and defend them.  America has much more to fear from such than all the rebukes of the abolitionists at home or abroad.”</a:t>
            </a:r>
            <a:endParaRPr lang="en-US" sz="2800"/>
          </a:p>
        </p:txBody>
      </p:sp>
      <p:pic>
        <p:nvPicPr>
          <p:cNvPr id="62467" name="Picture 4"/>
          <p:cNvPicPr>
            <a:picLocks noChangeAspect="1" noChangeArrowheads="1"/>
          </p:cNvPicPr>
          <p:nvPr/>
        </p:nvPicPr>
        <p:blipFill>
          <a:blip r:embed="rId3">
            <a:lum bright="-48000" contrast="66000"/>
          </a:blip>
          <a:srcRect/>
          <a:stretch>
            <a:fillRect/>
          </a:stretch>
        </p:blipFill>
        <p:spPr bwMode="auto">
          <a:xfrm>
            <a:off x="152400" y="0"/>
            <a:ext cx="5359400" cy="6858000"/>
          </a:xfrm>
          <a:prstGeom prst="rect">
            <a:avLst/>
          </a:prstGeom>
          <a:noFill/>
          <a:ln w="12700" cap="sq">
            <a:noFill/>
            <a:miter lim="800000"/>
            <a:headEnd type="none" w="sm" len="sm"/>
            <a:tailEnd type="none" w="sm" len="sm"/>
          </a:ln>
        </p:spPr>
      </p:pic>
      <p:sp>
        <p:nvSpPr>
          <p:cNvPr id="26628" name="Rectangle 5"/>
          <p:cNvSpPr>
            <a:spLocks noChangeArrowheads="1"/>
          </p:cNvSpPr>
          <p:nvPr/>
        </p:nvSpPr>
        <p:spPr bwMode="auto">
          <a:xfrm>
            <a:off x="228600" y="4572000"/>
            <a:ext cx="5257800" cy="2057400"/>
          </a:xfrm>
          <a:prstGeom prst="rect">
            <a:avLst/>
          </a:prstGeom>
          <a:noFill/>
          <a:ln w="19050" cap="sq">
            <a:solidFill>
              <a:srgbClr val="FFFF00"/>
            </a:solidFill>
            <a:miter lim="800000"/>
            <a:headEnd type="none" w="sm" len="sm"/>
            <a:tailEnd type="none" w="sm" len="sm"/>
          </a:ln>
        </p:spPr>
        <p:txBody>
          <a:bodyPr wrap="none" anchor="ctr">
            <a:prstTxWarp prst="textNoShape">
              <a:avLst/>
            </a:prstTxWarp>
          </a:bodyPr>
          <a:lstStyle/>
          <a:p>
            <a:pPr>
              <a:defRPr/>
            </a:pPr>
            <a:endParaRPr lang="en-US"/>
          </a:p>
        </p:txBody>
      </p:sp>
      <p:sp>
        <p:nvSpPr>
          <p:cNvPr id="26629" name="Text Box 6"/>
          <p:cNvSpPr txBox="1">
            <a:spLocks noChangeArrowheads="1"/>
          </p:cNvSpPr>
          <p:nvPr/>
        </p:nvSpPr>
        <p:spPr bwMode="auto">
          <a:xfrm>
            <a:off x="5699125" y="350838"/>
            <a:ext cx="2759075" cy="457200"/>
          </a:xfrm>
          <a:prstGeom prst="rect">
            <a:avLst/>
          </a:prstGeom>
          <a:noFill/>
          <a:ln w="12700" cap="sq">
            <a:noFill/>
            <a:miter lim="800000"/>
            <a:headEnd type="none" w="sm" len="sm"/>
            <a:tailEnd type="none" w="sm" len="sm"/>
          </a:ln>
        </p:spPr>
        <p:txBody>
          <a:bodyPr>
            <a:prstTxWarp prst="textNoShape">
              <a:avLst/>
            </a:prstTxWarp>
            <a:spAutoFit/>
          </a:bodyPr>
          <a:lstStyle/>
          <a:p>
            <a:pPr>
              <a:defRPr/>
            </a:pPr>
            <a:r>
              <a:rPr lang="en-US" dirty="0">
                <a:solidFill>
                  <a:schemeClr val="tx1">
                    <a:lumMod val="75000"/>
                  </a:schemeClr>
                </a:solidFill>
              </a:rPr>
              <a:t>Fredrick Douglass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3048000" y="996434"/>
            <a:ext cx="5628923" cy="838200"/>
          </a:xfrm>
        </p:spPr>
        <p:txBody>
          <a:bodyPr>
            <a:normAutofit fontScale="90000"/>
          </a:bodyPr>
          <a:lstStyle/>
          <a:p>
            <a:r>
              <a:rPr lang="en-US" sz="4000" b="1" dirty="0">
                <a:solidFill>
                  <a:srgbClr val="A6A6A6"/>
                </a:solidFill>
              </a:rPr>
              <a:t>Fountain Hughes, Age 101</a:t>
            </a:r>
            <a:endParaRPr lang="en-US" b="1" dirty="0">
              <a:solidFill>
                <a:srgbClr val="A6A6A6"/>
              </a:solidFill>
            </a:endParaRPr>
          </a:p>
        </p:txBody>
      </p:sp>
      <p:sp>
        <p:nvSpPr>
          <p:cNvPr id="28675" name="Rectangle 3"/>
          <p:cNvSpPr>
            <a:spLocks noGrp="1" noChangeArrowheads="1"/>
          </p:cNvSpPr>
          <p:nvPr>
            <p:ph type="body" idx="1"/>
          </p:nvPr>
        </p:nvSpPr>
        <p:spPr>
          <a:xfrm>
            <a:off x="0" y="2057400"/>
            <a:ext cx="9144000" cy="4572000"/>
          </a:xfrm>
        </p:spPr>
        <p:txBody>
          <a:bodyPr/>
          <a:lstStyle/>
          <a:p>
            <a:pPr>
              <a:lnSpc>
                <a:spcPct val="90000"/>
              </a:lnSpc>
              <a:spcBef>
                <a:spcPct val="10000"/>
              </a:spcBef>
              <a:buFont typeface="Times" pitchFamily="-112" charset="0"/>
              <a:buChar char="•"/>
              <a:defRPr/>
            </a:pPr>
            <a:r>
              <a:rPr lang="en-US" sz="1200" dirty="0" err="1">
                <a:solidFill>
                  <a:srgbClr val="D7E4BD"/>
                </a:solidFill>
                <a:latin typeface="Verdana" pitchFamily="-112" charset="0"/>
              </a:rPr>
              <a:t>Hermond</a:t>
            </a:r>
            <a:r>
              <a:rPr lang="en-US" sz="1200" dirty="0">
                <a:solidFill>
                  <a:srgbClr val="D7E4BD"/>
                </a:solidFill>
                <a:latin typeface="Verdana" pitchFamily="-112" charset="0"/>
              </a:rPr>
              <a:t> Norwood: </a:t>
            </a:r>
            <a:r>
              <a:rPr lang="en-US" sz="1200" dirty="0">
                <a:latin typeface="Verdana" pitchFamily="-112" charset="0"/>
              </a:rPr>
              <a:t>Who did you work for Uncle Fountain when ... ?</a:t>
            </a:r>
            <a:endParaRPr lang="en-US" sz="1200" dirty="0">
              <a:latin typeface="Lucida Grande" pitchFamily="-112" charset="0"/>
            </a:endParaRPr>
          </a:p>
          <a:p>
            <a:pPr>
              <a:lnSpc>
                <a:spcPct val="90000"/>
              </a:lnSpc>
              <a:spcBef>
                <a:spcPct val="10000"/>
              </a:spcBef>
              <a:buFont typeface="Times" pitchFamily="-112" charset="0"/>
              <a:buChar char="•"/>
              <a:defRPr/>
            </a:pPr>
            <a:r>
              <a:rPr lang="en-US" sz="1200" dirty="0">
                <a:solidFill>
                  <a:srgbClr val="D7E4BD"/>
                </a:solidFill>
                <a:latin typeface="Verdana" pitchFamily="-112" charset="0"/>
              </a:rPr>
              <a:t>Fountain Hughes: </a:t>
            </a:r>
            <a:r>
              <a:rPr lang="en-US" sz="1200" dirty="0">
                <a:latin typeface="Verdana" pitchFamily="-112" charset="0"/>
              </a:rPr>
              <a:t>Who'd I work for? </a:t>
            </a:r>
          </a:p>
          <a:p>
            <a:pPr>
              <a:lnSpc>
                <a:spcPct val="90000"/>
              </a:lnSpc>
              <a:spcBef>
                <a:spcPct val="10000"/>
              </a:spcBef>
              <a:buFont typeface="Times" pitchFamily="-112" charset="0"/>
              <a:buChar char="•"/>
              <a:defRPr/>
            </a:pPr>
            <a:r>
              <a:rPr lang="en-US" sz="1200" dirty="0" err="1">
                <a:solidFill>
                  <a:srgbClr val="D7E4BD"/>
                </a:solidFill>
                <a:latin typeface="Verdana" pitchFamily="-112" charset="0"/>
              </a:rPr>
              <a:t>Hermond</a:t>
            </a:r>
            <a:r>
              <a:rPr lang="en-US" sz="1200" dirty="0">
                <a:solidFill>
                  <a:srgbClr val="D7E4BD"/>
                </a:solidFill>
                <a:latin typeface="Verdana" pitchFamily="-112" charset="0"/>
              </a:rPr>
              <a:t> Norwood: </a:t>
            </a:r>
            <a:r>
              <a:rPr lang="en-US" sz="1200" dirty="0">
                <a:latin typeface="Verdana" pitchFamily="-112" charset="0"/>
              </a:rPr>
              <a:t>Yeah.</a:t>
            </a:r>
          </a:p>
          <a:p>
            <a:pPr>
              <a:lnSpc>
                <a:spcPct val="90000"/>
              </a:lnSpc>
              <a:spcBef>
                <a:spcPct val="10000"/>
              </a:spcBef>
              <a:buFont typeface="Times" pitchFamily="-112" charset="0"/>
              <a:buChar char="•"/>
              <a:defRPr/>
            </a:pPr>
            <a:r>
              <a:rPr lang="en-US" sz="1200" dirty="0">
                <a:solidFill>
                  <a:srgbClr val="D7E4BD"/>
                </a:solidFill>
                <a:latin typeface="Verdana" pitchFamily="-112" charset="0"/>
              </a:rPr>
              <a:t>Fountain Hughes: </a:t>
            </a:r>
            <a:r>
              <a:rPr lang="en-US" sz="1200" dirty="0">
                <a:latin typeface="Verdana" pitchFamily="-112" charset="0"/>
              </a:rPr>
              <a:t>When I, you mean when I was slave? </a:t>
            </a:r>
          </a:p>
          <a:p>
            <a:pPr>
              <a:lnSpc>
                <a:spcPct val="90000"/>
              </a:lnSpc>
              <a:spcBef>
                <a:spcPct val="10000"/>
              </a:spcBef>
              <a:buFont typeface="Times" pitchFamily="-112" charset="0"/>
              <a:buChar char="•"/>
              <a:defRPr/>
            </a:pPr>
            <a:r>
              <a:rPr lang="en-US" sz="1200" dirty="0" err="1">
                <a:solidFill>
                  <a:srgbClr val="D7E4BD"/>
                </a:solidFill>
                <a:latin typeface="Verdana" pitchFamily="-112" charset="0"/>
              </a:rPr>
              <a:t>Hermond</a:t>
            </a:r>
            <a:r>
              <a:rPr lang="en-US" sz="1200" dirty="0">
                <a:solidFill>
                  <a:srgbClr val="D7E4BD"/>
                </a:solidFill>
                <a:latin typeface="Verdana" pitchFamily="-112" charset="0"/>
              </a:rPr>
              <a:t> Norwood: </a:t>
            </a:r>
            <a:r>
              <a:rPr lang="en-US" sz="1200" dirty="0">
                <a:latin typeface="Verdana" pitchFamily="-112" charset="0"/>
              </a:rPr>
              <a:t>Yeah, when you were a slave. Who did you work for?</a:t>
            </a:r>
          </a:p>
          <a:p>
            <a:pPr>
              <a:lnSpc>
                <a:spcPct val="90000"/>
              </a:lnSpc>
              <a:spcBef>
                <a:spcPct val="10000"/>
              </a:spcBef>
              <a:buFont typeface="Times" pitchFamily="-112" charset="0"/>
              <a:buChar char="•"/>
              <a:defRPr/>
            </a:pPr>
            <a:r>
              <a:rPr lang="en-US" sz="1200" dirty="0">
                <a:solidFill>
                  <a:schemeClr val="accent3">
                    <a:lumMod val="40000"/>
                    <a:lumOff val="60000"/>
                  </a:schemeClr>
                </a:solidFill>
                <a:latin typeface="Verdana" pitchFamily="-112" charset="0"/>
              </a:rPr>
              <a:t>Fountain Hughes: </a:t>
            </a:r>
            <a:r>
              <a:rPr lang="en-US" sz="1200" dirty="0">
                <a:latin typeface="Verdana" pitchFamily="-112" charset="0"/>
              </a:rPr>
              <a:t>Well, I belonged to, uh, B., when I was a slave. My mother belonged to B. But my, uh, but, uh, we, uh, was all slave children. And after, soon after when we found out that we was free, why then we was, uh, bound out to different people. [</a:t>
            </a:r>
            <a:r>
              <a:rPr lang="en-US" sz="1200" i="1" dirty="0"/>
              <a:t>names of people</a:t>
            </a:r>
            <a:r>
              <a:rPr lang="en-US" sz="1200" dirty="0">
                <a:latin typeface="Verdana" pitchFamily="-112" charset="0"/>
              </a:rPr>
              <a:t>] and an all such people as that. And we would run away, and wouldn't stay with them. Why then we'd just go and stay anywhere we could. Lay out a night in underwear. We had no home, you know. We was just turned out like a lot of cattle. You know how they turn cattle out in a pasture? Well after freedom, you know, colored people didn't have nothing. Colored people didn't have no beds when they was slaves. We always slept on the floor, pallet here, and a pallet there. Just like, uh, lot of, uh, wild people, we didn't, we didn't know nothing. Didn't allow you to look at no book. And then there was some free born colored people, why they had a little education, but there was very few of them, where we was. And they all had uh, what you call, I might call it now, uh, jail centers, was just the same as we was in jail. Now I couldn't go from here across the street, or I couldn't go through nobody's house without I have a note, or something from my master. And if I had that pass, that was what we call a pass, if I had that pass, I could go wherever he sent me. And I'd have to be back, you know, when uh. Whoever he sent me to, they, they'd give me another pass and I'd bring that back so as to show how long I'd been gone. We couldn't go out and stay a hour or two hours or something like. They send you. Now, say for instance I'd go out here to S.'s place. I'd have to walk. And I would have to be back maybe in a hour. Maybe they'd give me hour. I don't know just how long they'd give me. But they'd give me a note so there wouldn't nobody interfere with me, and tell who I belong to. And when I come back, why I carry it to my master and give that to him, that'd be all right. But I couldn't just walk away like the people does now, you know. It was what they call, we were slaves. We belonged to people. They'd sell us like they sell horses and cows and hogs and all like that. Have a auction bench, and they'd put you </a:t>
            </a:r>
            <a:r>
              <a:rPr lang="en-US" sz="1200" dirty="0" smtClean="0">
                <a:latin typeface="Verdana" pitchFamily="-112" charset="0"/>
              </a:rPr>
              <a:t>on</a:t>
            </a:r>
            <a:r>
              <a:rPr lang="en-US" sz="1200" dirty="0">
                <a:latin typeface="Verdana" pitchFamily="-112" charset="0"/>
              </a:rPr>
              <a:t>, up on the bench and bid on you just same as you bidding on cattle you know.</a:t>
            </a:r>
          </a:p>
        </p:txBody>
      </p:sp>
      <p:pic>
        <p:nvPicPr>
          <p:cNvPr id="64516" name="Picture 4"/>
          <p:cNvPicPr>
            <a:picLocks noChangeAspect="1" noChangeArrowheads="1"/>
          </p:cNvPicPr>
          <p:nvPr/>
        </p:nvPicPr>
        <p:blipFill>
          <a:blip r:embed="rId3"/>
          <a:srcRect/>
          <a:stretch>
            <a:fillRect/>
          </a:stretch>
        </p:blipFill>
        <p:spPr bwMode="auto">
          <a:xfrm>
            <a:off x="152400" y="228600"/>
            <a:ext cx="1778000" cy="1778000"/>
          </a:xfrm>
          <a:prstGeom prst="rect">
            <a:avLst/>
          </a:prstGeom>
          <a:noFill/>
          <a:ln w="12700" cap="sq">
            <a:noFill/>
            <a:miter lim="800000"/>
            <a:headEnd type="none" w="sm" len="sm"/>
            <a:tailEnd type="none" w="sm" len="sm"/>
          </a:ln>
          <a:effectLst>
            <a:outerShdw blurRad="50800" dist="38100" dir="2700000">
              <a:srgbClr val="000000">
                <a:alpha val="43000"/>
              </a:srgbClr>
            </a:outerShdw>
          </a:effectLst>
        </p:spPr>
      </p:pic>
      <p:sp>
        <p:nvSpPr>
          <p:cNvPr id="5" name="TextBox 4"/>
          <p:cNvSpPr txBox="1"/>
          <p:nvPr/>
        </p:nvSpPr>
        <p:spPr>
          <a:xfrm>
            <a:off x="4181123" y="577334"/>
            <a:ext cx="4495800" cy="369332"/>
          </a:xfrm>
          <a:prstGeom prst="rect">
            <a:avLst/>
          </a:prstGeom>
          <a:noFill/>
        </p:spPr>
        <p:txBody>
          <a:bodyPr wrap="square" rtlCol="0">
            <a:spAutoFit/>
          </a:bodyPr>
          <a:lstStyle/>
          <a:p>
            <a:r>
              <a:rPr lang="en-US" b="1" dirty="0" smtClean="0"/>
              <a:t>Voices from the Days of Slavery  </a:t>
            </a:r>
            <a:r>
              <a:rPr lang="en-US" dirty="0" smtClean="0"/>
              <a:t>7:46 – 10:36 </a:t>
            </a:r>
            <a:endParaRPr lang="en-US" dirty="0"/>
          </a:p>
        </p:txBody>
      </p:sp>
      <p:sp>
        <p:nvSpPr>
          <p:cNvPr id="6" name="TextBox 5"/>
          <p:cNvSpPr txBox="1"/>
          <p:nvPr/>
        </p:nvSpPr>
        <p:spPr>
          <a:xfrm>
            <a:off x="3657600" y="87868"/>
            <a:ext cx="5019323"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en-US" dirty="0" smtClean="0"/>
              <a:t>http://</a:t>
            </a:r>
            <a:r>
              <a:rPr lang="en-US" dirty="0" err="1" smtClean="0"/>
              <a:t>memory.loc.gov/ammem/collections/voices</a:t>
            </a:r>
            <a:r>
              <a:rPr lang="en-US" dirty="0" smtClean="0"/>
              <a:t>/</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21506" name="WordArt 5"/>
          <p:cNvSpPr>
            <a:spLocks noChangeArrowheads="1" noChangeShapeType="1" noTextEdit="1"/>
          </p:cNvSpPr>
          <p:nvPr/>
        </p:nvSpPr>
        <p:spPr bwMode="auto">
          <a:xfrm>
            <a:off x="1193800" y="152400"/>
            <a:ext cx="6756400" cy="1184275"/>
          </a:xfrm>
          <a:prstGeom prst="rect">
            <a:avLst/>
          </a:prstGeom>
        </p:spPr>
        <p:txBody>
          <a:bodyPr wrap="none" fromWordArt="1">
            <a:prstTxWarp prst="textCanUp">
              <a:avLst>
                <a:gd name="adj" fmla="val 85713"/>
              </a:avLst>
            </a:prstTxWarp>
          </a:bodyPr>
          <a:lstStyle/>
          <a:p>
            <a:pPr algn="ctr"/>
            <a:r>
              <a:rPr lang="en-US" sz="7200" i="1" kern="10">
                <a:ln w="9525">
                  <a:noFill/>
                  <a:round/>
                  <a:headEnd/>
                  <a:tailEnd/>
                </a:ln>
                <a:gradFill rotWithShape="1">
                  <a:gsLst>
                    <a:gs pos="0">
                      <a:srgbClr val="336699"/>
                    </a:gs>
                    <a:gs pos="50000">
                      <a:srgbClr val="182F47"/>
                    </a:gs>
                    <a:gs pos="100000">
                      <a:srgbClr val="336699"/>
                    </a:gs>
                  </a:gsLst>
                  <a:lin ang="5400000" scaled="1"/>
                </a:gradFill>
                <a:effectLst>
                  <a:outerShdw blurRad="63500" dist="46662" dir="2115817" algn="ctr" rotWithShape="0">
                    <a:srgbClr val="C0C0C0">
                      <a:alpha val="74997"/>
                    </a:srgbClr>
                  </a:outerShdw>
                </a:effectLst>
                <a:latin typeface="Times New Roman"/>
                <a:ea typeface="Times New Roman"/>
                <a:cs typeface="Times New Roman"/>
              </a:rPr>
              <a:t>The BIG Questions</a:t>
            </a:r>
          </a:p>
        </p:txBody>
      </p:sp>
      <p:sp>
        <p:nvSpPr>
          <p:cNvPr id="75779" name="Rectangle 3"/>
          <p:cNvSpPr>
            <a:spLocks noGrp="1" noChangeArrowheads="1"/>
          </p:cNvSpPr>
          <p:nvPr>
            <p:ph type="body" idx="1"/>
          </p:nvPr>
        </p:nvSpPr>
        <p:spPr>
          <a:xfrm>
            <a:off x="609600" y="1371600"/>
            <a:ext cx="7391400" cy="1752600"/>
          </a:xfrm>
        </p:spPr>
        <p:txBody>
          <a:bodyPr/>
          <a:lstStyle/>
          <a:p>
            <a:pPr>
              <a:lnSpc>
                <a:spcPct val="90000"/>
              </a:lnSpc>
              <a:buFontTx/>
              <a:buNone/>
            </a:pPr>
            <a:r>
              <a:rPr lang="en-US" sz="2400" dirty="0">
                <a:solidFill>
                  <a:schemeClr val="bg1"/>
                </a:solidFill>
                <a:effectLst>
                  <a:outerShdw blurRad="38100" dist="38100" dir="2700000" algn="tl">
                    <a:srgbClr val="000000"/>
                  </a:outerShdw>
                </a:effectLst>
                <a:ea typeface="ＭＳ Ｐゴシック" charset="-128"/>
                <a:cs typeface="ＭＳ Ｐゴシック" charset="-128"/>
              </a:rPr>
              <a:t>What is the purpose of schooling?</a:t>
            </a:r>
          </a:p>
          <a:p>
            <a:pPr>
              <a:lnSpc>
                <a:spcPct val="90000"/>
              </a:lnSpc>
              <a:buFontTx/>
              <a:buNone/>
            </a:pPr>
            <a:r>
              <a:rPr lang="en-US" sz="2400" dirty="0" smtClean="0">
                <a:solidFill>
                  <a:schemeClr val="bg1"/>
                </a:solidFill>
                <a:effectLst>
                  <a:outerShdw blurRad="38100" dist="38100" dir="2700000" algn="tl">
                    <a:srgbClr val="000000"/>
                  </a:outerShdw>
                </a:effectLst>
                <a:ea typeface="ＭＳ Ｐゴシック" charset="-128"/>
                <a:cs typeface="ＭＳ Ｐゴシック" charset="-128"/>
              </a:rPr>
              <a:t>	To </a:t>
            </a:r>
            <a:r>
              <a:rPr lang="en-US" sz="2400" dirty="0">
                <a:solidFill>
                  <a:schemeClr val="bg1"/>
                </a:solidFill>
                <a:effectLst>
                  <a:outerShdw blurRad="38100" dist="38100" dir="2700000" algn="tl">
                    <a:srgbClr val="000000"/>
                  </a:outerShdw>
                </a:effectLst>
                <a:ea typeface="ＭＳ Ｐゴシック" charset="-128"/>
                <a:cs typeface="ＭＳ Ｐゴシック" charset="-128"/>
              </a:rPr>
              <a:t>help students learn</a:t>
            </a:r>
          </a:p>
          <a:p>
            <a:pPr>
              <a:lnSpc>
                <a:spcPct val="90000"/>
              </a:lnSpc>
              <a:buFontTx/>
              <a:buNone/>
            </a:pPr>
            <a:r>
              <a:rPr lang="en-US" sz="2400" dirty="0">
                <a:solidFill>
                  <a:schemeClr val="bg1"/>
                </a:solidFill>
                <a:effectLst>
                  <a:outerShdw blurRad="38100" dist="38100" dir="2700000" algn="tl">
                    <a:srgbClr val="000000"/>
                  </a:outerShdw>
                </a:effectLst>
                <a:ea typeface="ＭＳ Ｐゴシック" charset="-128"/>
                <a:cs typeface="ＭＳ Ｐゴシック" charset="-128"/>
              </a:rPr>
              <a:t>		How do we learn</a:t>
            </a:r>
            <a:r>
              <a:rPr lang="en-US" sz="2400" dirty="0" smtClean="0">
                <a:solidFill>
                  <a:schemeClr val="bg1"/>
                </a:solidFill>
                <a:effectLst>
                  <a:outerShdw blurRad="38100" dist="38100" dir="2700000" algn="tl">
                    <a:srgbClr val="000000"/>
                  </a:outerShdw>
                </a:effectLst>
                <a:ea typeface="ＭＳ Ｐゴシック" charset="-128"/>
                <a:cs typeface="ＭＳ Ｐゴシック" charset="-128"/>
              </a:rPr>
              <a:t>?</a:t>
            </a:r>
          </a:p>
        </p:txBody>
      </p:sp>
      <p:pic>
        <p:nvPicPr>
          <p:cNvPr id="21508" name="Picture 13"/>
          <p:cNvPicPr>
            <a:picLocks noChangeAspect="1" noChangeArrowheads="1"/>
          </p:cNvPicPr>
          <p:nvPr/>
        </p:nvPicPr>
        <p:blipFill>
          <a:blip r:embed="rId3"/>
          <a:srcRect/>
          <a:stretch>
            <a:fillRect/>
          </a:stretch>
        </p:blipFill>
        <p:spPr bwMode="auto">
          <a:xfrm>
            <a:off x="2286000" y="2632203"/>
            <a:ext cx="6400800" cy="4073397"/>
          </a:xfrm>
          <a:prstGeom prst="rect">
            <a:avLst/>
          </a:prstGeom>
          <a:solidFill>
            <a:srgbClr val="FFFFFF">
              <a:shade val="85000"/>
            </a:srgbClr>
          </a:solidFill>
          <a:ln w="88900" cap="sq">
            <a:solidFill>
              <a:srgbClr val="FFFFFF"/>
            </a:solidFill>
            <a:miter lim="800000"/>
          </a:ln>
          <a:effectLst>
            <a:outerShdw blurRad="50800" dist="76200" dir="2700000">
              <a:srgbClr val="000000">
                <a:alpha val="43000"/>
              </a:srgbClr>
            </a:outerShdw>
          </a:effectLst>
          <a:scene3d>
            <a:camera prst="orthographicFront"/>
            <a:lightRig rig="twoPt" dir="t">
              <a:rot lat="0" lon="0" rev="7200000"/>
            </a:lightRig>
          </a:scene3d>
          <a:sp3d>
            <a:bevelT w="25400" h="19050"/>
            <a:contourClr>
              <a:srgbClr val="FFFFFF"/>
            </a:contourClr>
          </a:sp3d>
        </p:spPr>
      </p:pic>
      <p:sp>
        <p:nvSpPr>
          <p:cNvPr id="7" name="Rounded Rectangular Callout 6"/>
          <p:cNvSpPr/>
          <p:nvPr/>
        </p:nvSpPr>
        <p:spPr>
          <a:xfrm>
            <a:off x="5486400" y="3352800"/>
            <a:ext cx="2057400" cy="1600200"/>
          </a:xfrm>
          <a:prstGeom prst="wedgeRoundRectCallout">
            <a:avLst>
              <a:gd name="adj1" fmla="val 47157"/>
              <a:gd name="adj2" fmla="val 68139"/>
              <a:gd name="adj3" fmla="val 16667"/>
            </a:avLst>
          </a:prstGeom>
          <a:solidFill>
            <a:schemeClr val="tx2">
              <a:lumMod val="60000"/>
              <a:lumOff val="40000"/>
              <a:alpha val="3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What is learning?  How does it happen?</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Effect transition="in" filter="fade">
                                      <p:cBhvr>
                                        <p:cTn id="7" dur="500"/>
                                        <p:tgtEl>
                                          <p:spTgt spid="75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5779">
                                            <p:txEl>
                                              <p:pRg st="1" end="1"/>
                                            </p:txEl>
                                          </p:spTgt>
                                        </p:tgtEl>
                                        <p:attrNameLst>
                                          <p:attrName>style.visibility</p:attrName>
                                        </p:attrNameLst>
                                      </p:cBhvr>
                                      <p:to>
                                        <p:strVal val="visible"/>
                                      </p:to>
                                    </p:set>
                                    <p:animEffect transition="in" filter="fade">
                                      <p:cBhvr>
                                        <p:cTn id="12" dur="500"/>
                                        <p:tgtEl>
                                          <p:spTgt spid="757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5779">
                                            <p:txEl>
                                              <p:pRg st="2" end="2"/>
                                            </p:txEl>
                                          </p:spTgt>
                                        </p:tgtEl>
                                        <p:attrNameLst>
                                          <p:attrName>style.visibility</p:attrName>
                                        </p:attrNameLst>
                                      </p:cBhvr>
                                      <p:to>
                                        <p:strVal val="visible"/>
                                      </p:to>
                                    </p:set>
                                    <p:animEffect transition="in" filter="fade">
                                      <p:cBhvr>
                                        <p:cTn id="17" dur="500"/>
                                        <p:tgtEl>
                                          <p:spTgt spid="75779">
                                            <p:txEl>
                                              <p:pRg st="2" end="2"/>
                                            </p:txEl>
                                          </p:spTgt>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autoUpdateAnimBg="0"/>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68610" name="Picture 14"/>
          <p:cNvPicPr>
            <a:picLocks noChangeArrowheads="1"/>
          </p:cNvPicPr>
          <p:nvPr/>
        </p:nvPicPr>
        <p:blipFill>
          <a:blip r:embed="rId3"/>
          <a:srcRect/>
          <a:stretch>
            <a:fillRect/>
          </a:stretch>
        </p:blipFill>
        <p:spPr bwMode="auto">
          <a:xfrm>
            <a:off x="4763" y="333375"/>
            <a:ext cx="2343150" cy="1952625"/>
          </a:xfrm>
          <a:prstGeom prst="rect">
            <a:avLst/>
          </a:prstGeom>
          <a:noFill/>
          <a:ln w="12700">
            <a:noFill/>
            <a:miter lim="800000"/>
            <a:headEnd/>
            <a:tailEnd/>
          </a:ln>
        </p:spPr>
      </p:pic>
      <p:sp>
        <p:nvSpPr>
          <p:cNvPr id="9218" name="Rectangle 2"/>
          <p:cNvSpPr>
            <a:spLocks noChangeArrowheads="1"/>
          </p:cNvSpPr>
          <p:nvPr/>
        </p:nvSpPr>
        <p:spPr bwMode="auto">
          <a:xfrm>
            <a:off x="1524000" y="0"/>
            <a:ext cx="7620000" cy="1143000"/>
          </a:xfrm>
          <a:prstGeom prst="rect">
            <a:avLst/>
          </a:prstGeom>
          <a:noFill/>
          <a:ln w="12700">
            <a:noFill/>
            <a:miter lim="800000"/>
            <a:headEnd/>
            <a:tailEnd/>
          </a:ln>
          <a:effectLst/>
        </p:spPr>
        <p:txBody>
          <a:bodyPr lIns="90487" tIns="44450" rIns="90487" bIns="44450" anchor="ctr">
            <a:prstTxWarp prst="textNoShape">
              <a:avLst/>
            </a:prstTxWarp>
          </a:bodyPr>
          <a:lstStyle/>
          <a:p>
            <a:pPr>
              <a:lnSpc>
                <a:spcPct val="90000"/>
              </a:lnSpc>
              <a:defRPr/>
            </a:pPr>
            <a:r>
              <a:rPr lang="en-US" sz="4000" dirty="0">
                <a:solidFill>
                  <a:srgbClr val="FFFFFF"/>
                </a:solidFill>
                <a:effectLst>
                  <a:outerShdw blurRad="50800" dist="38100" dir="2700000">
                    <a:srgbClr val="000000">
                      <a:alpha val="43000"/>
                    </a:srgbClr>
                  </a:outerShdw>
                </a:effectLst>
                <a:latin typeface="+mj-lt"/>
              </a:rPr>
              <a:t>A</a:t>
            </a:r>
            <a:r>
              <a:rPr lang="en-US" sz="4000" i="1" dirty="0">
                <a:solidFill>
                  <a:srgbClr val="FFFFFF"/>
                </a:solidFill>
                <a:effectLst>
                  <a:outerShdw blurRad="50800" dist="38100" dir="2700000">
                    <a:srgbClr val="000000">
                      <a:alpha val="43000"/>
                    </a:srgbClr>
                  </a:outerShdw>
                </a:effectLst>
                <a:latin typeface="+mj-lt"/>
              </a:rPr>
              <a:t> Constructivist </a:t>
            </a:r>
            <a:r>
              <a:rPr lang="en-US" sz="4000" dirty="0">
                <a:solidFill>
                  <a:srgbClr val="FFFFFF"/>
                </a:solidFill>
                <a:effectLst>
                  <a:outerShdw blurRad="50800" dist="38100" dir="2700000">
                    <a:srgbClr val="000000">
                      <a:alpha val="43000"/>
                    </a:srgbClr>
                  </a:outerShdw>
                </a:effectLst>
                <a:latin typeface="+mj-lt"/>
              </a:rPr>
              <a:t>Learning</a:t>
            </a:r>
            <a:r>
              <a:rPr lang="en-US" sz="4000" i="1" dirty="0">
                <a:solidFill>
                  <a:srgbClr val="FFFFFF"/>
                </a:solidFill>
                <a:effectLst>
                  <a:outerShdw blurRad="50800" dist="38100" dir="2700000">
                    <a:srgbClr val="000000">
                      <a:alpha val="43000"/>
                    </a:srgbClr>
                  </a:outerShdw>
                </a:effectLst>
                <a:latin typeface="+mj-lt"/>
              </a:rPr>
              <a:t> </a:t>
            </a:r>
            <a:r>
              <a:rPr lang="en-US" sz="4000" dirty="0">
                <a:solidFill>
                  <a:srgbClr val="FFFFFF"/>
                </a:solidFill>
                <a:effectLst>
                  <a:outerShdw blurRad="50800" dist="38100" dir="2700000">
                    <a:srgbClr val="000000">
                      <a:alpha val="43000"/>
                    </a:srgbClr>
                  </a:outerShdw>
                </a:effectLst>
                <a:latin typeface="+mj-lt"/>
              </a:rPr>
              <a:t>Cycle</a:t>
            </a:r>
            <a:endParaRPr lang="en-US" sz="4000" i="1" dirty="0">
              <a:solidFill>
                <a:srgbClr val="FAFD00"/>
              </a:solidFill>
              <a:effectLst>
                <a:outerShdw blurRad="50800" dist="38100" dir="2700000">
                  <a:srgbClr val="000000">
                    <a:alpha val="43000"/>
                  </a:srgbClr>
                </a:outerShdw>
              </a:effectLst>
              <a:latin typeface="+mj-lt"/>
            </a:endParaRPr>
          </a:p>
        </p:txBody>
      </p:sp>
      <p:sp>
        <p:nvSpPr>
          <p:cNvPr id="9219" name="Rectangle 3"/>
          <p:cNvSpPr>
            <a:spLocks noChangeArrowheads="1"/>
          </p:cNvSpPr>
          <p:nvPr/>
        </p:nvSpPr>
        <p:spPr bwMode="auto">
          <a:xfrm>
            <a:off x="3187700" y="1698625"/>
            <a:ext cx="3036888"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pPr>
              <a:defRPr/>
            </a:pPr>
            <a:r>
              <a:rPr lang="en-US" sz="5000">
                <a:solidFill>
                  <a:srgbClr val="FFFFFF"/>
                </a:solidFill>
                <a:effectLst>
                  <a:outerShdw blurRad="38100" dist="38100" dir="2700000" algn="tl">
                    <a:srgbClr val="000066"/>
                  </a:outerShdw>
                </a:effectLst>
                <a:latin typeface="Times" pitchFamily="5" charset="0"/>
              </a:rPr>
              <a:t>Experience</a:t>
            </a:r>
          </a:p>
        </p:txBody>
      </p:sp>
      <p:pic>
        <p:nvPicPr>
          <p:cNvPr id="68613" name="Picture 4"/>
          <p:cNvPicPr>
            <a:picLocks noChangeArrowheads="1"/>
          </p:cNvPicPr>
          <p:nvPr/>
        </p:nvPicPr>
        <p:blipFill>
          <a:blip r:embed="rId4"/>
          <a:srcRect/>
          <a:stretch>
            <a:fillRect/>
          </a:stretch>
        </p:blipFill>
        <p:spPr bwMode="auto">
          <a:xfrm flipH="1">
            <a:off x="3043238" y="2455863"/>
            <a:ext cx="3028950" cy="3308350"/>
          </a:xfrm>
          <a:prstGeom prst="rect">
            <a:avLst/>
          </a:prstGeom>
          <a:noFill/>
          <a:ln w="12700">
            <a:noFill/>
            <a:miter lim="800000"/>
            <a:headEnd/>
            <a:tailEnd/>
          </a:ln>
        </p:spPr>
      </p:pic>
      <p:sp>
        <p:nvSpPr>
          <p:cNvPr id="9221" name="Rectangle 5"/>
          <p:cNvSpPr>
            <a:spLocks noChangeArrowheads="1"/>
          </p:cNvSpPr>
          <p:nvPr/>
        </p:nvSpPr>
        <p:spPr bwMode="auto">
          <a:xfrm>
            <a:off x="2466975" y="5583238"/>
            <a:ext cx="4273550"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pPr>
              <a:defRPr/>
            </a:pPr>
            <a:r>
              <a:rPr lang="en-US" sz="5000">
                <a:solidFill>
                  <a:srgbClr val="FFFFFF"/>
                </a:solidFill>
                <a:effectLst>
                  <a:outerShdw blurRad="38100" dist="38100" dir="2700000" algn="tl">
                    <a:srgbClr val="000066"/>
                  </a:outerShdw>
                </a:effectLst>
                <a:latin typeface="Times" pitchFamily="5" charset="0"/>
              </a:rPr>
              <a:t>Communication</a:t>
            </a:r>
          </a:p>
        </p:txBody>
      </p:sp>
      <p:sp>
        <p:nvSpPr>
          <p:cNvPr id="9222" name="Rectangle 6"/>
          <p:cNvSpPr>
            <a:spLocks noChangeArrowheads="1"/>
          </p:cNvSpPr>
          <p:nvPr/>
        </p:nvSpPr>
        <p:spPr bwMode="auto">
          <a:xfrm>
            <a:off x="6129338" y="3868738"/>
            <a:ext cx="2790825"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pPr>
              <a:defRPr/>
            </a:pPr>
            <a:r>
              <a:rPr lang="en-US" sz="5000">
                <a:solidFill>
                  <a:srgbClr val="FFFFFF"/>
                </a:solidFill>
                <a:effectLst>
                  <a:outerShdw blurRad="38100" dist="38100" dir="2700000" algn="tl">
                    <a:srgbClr val="000066"/>
                  </a:outerShdw>
                </a:effectLst>
                <a:latin typeface="Times" pitchFamily="5" charset="0"/>
              </a:rPr>
              <a:t>Reflection</a:t>
            </a:r>
          </a:p>
        </p:txBody>
      </p:sp>
      <p:sp>
        <p:nvSpPr>
          <p:cNvPr id="9223" name="Rectangle 7"/>
          <p:cNvSpPr>
            <a:spLocks noChangeArrowheads="1"/>
          </p:cNvSpPr>
          <p:nvPr/>
        </p:nvSpPr>
        <p:spPr bwMode="auto">
          <a:xfrm>
            <a:off x="609600" y="3644900"/>
            <a:ext cx="2438400"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pPr>
              <a:defRPr/>
            </a:pPr>
            <a:r>
              <a:rPr lang="en-US" sz="5000">
                <a:solidFill>
                  <a:srgbClr val="FFFFFF"/>
                </a:solidFill>
                <a:effectLst>
                  <a:outerShdw blurRad="38100" dist="38100" dir="2700000" algn="tl">
                    <a:srgbClr val="000066"/>
                  </a:outerShdw>
                </a:effectLst>
                <a:latin typeface="Times" pitchFamily="5" charset="0"/>
              </a:rPr>
              <a:t>Revision</a:t>
            </a:r>
          </a:p>
        </p:txBody>
      </p:sp>
      <p:sp>
        <p:nvSpPr>
          <p:cNvPr id="32777" name="Line 8"/>
          <p:cNvSpPr>
            <a:spLocks noChangeShapeType="1"/>
          </p:cNvSpPr>
          <p:nvPr/>
        </p:nvSpPr>
        <p:spPr bwMode="auto">
          <a:xfrm flipV="1">
            <a:off x="1768475" y="2286000"/>
            <a:ext cx="1038225" cy="1077913"/>
          </a:xfrm>
          <a:prstGeom prst="line">
            <a:avLst/>
          </a:prstGeom>
          <a:noFill/>
          <a:ln w="25400">
            <a:solidFill>
              <a:schemeClr val="tx2"/>
            </a:solidFill>
            <a:round/>
            <a:headEnd type="triangle" w="med" len="med"/>
            <a:tailEnd type="triangle" w="med" len="med"/>
          </a:ln>
        </p:spPr>
        <p:txBody>
          <a:bodyPr wrap="none" anchor="ctr">
            <a:prstTxWarp prst="textNoShape">
              <a:avLst/>
            </a:prstTxWarp>
          </a:bodyPr>
          <a:lstStyle/>
          <a:p>
            <a:pPr>
              <a:defRPr/>
            </a:pPr>
            <a:endParaRPr lang="en-US"/>
          </a:p>
        </p:txBody>
      </p:sp>
      <p:sp>
        <p:nvSpPr>
          <p:cNvPr id="32778" name="Line 9"/>
          <p:cNvSpPr>
            <a:spLocks noChangeShapeType="1"/>
          </p:cNvSpPr>
          <p:nvPr/>
        </p:nvSpPr>
        <p:spPr bwMode="auto">
          <a:xfrm>
            <a:off x="1922463" y="4618038"/>
            <a:ext cx="655637" cy="931862"/>
          </a:xfrm>
          <a:prstGeom prst="line">
            <a:avLst/>
          </a:prstGeom>
          <a:noFill/>
          <a:ln w="25400">
            <a:solidFill>
              <a:schemeClr val="tx2"/>
            </a:solidFill>
            <a:round/>
            <a:headEnd type="triangle" w="med" len="med"/>
            <a:tailEnd type="triangle" w="med" len="med"/>
          </a:ln>
        </p:spPr>
        <p:txBody>
          <a:bodyPr wrap="none" anchor="ctr">
            <a:prstTxWarp prst="textNoShape">
              <a:avLst/>
            </a:prstTxWarp>
          </a:bodyPr>
          <a:lstStyle/>
          <a:p>
            <a:pPr>
              <a:defRPr/>
            </a:pPr>
            <a:endParaRPr lang="en-US"/>
          </a:p>
        </p:txBody>
      </p:sp>
      <p:sp>
        <p:nvSpPr>
          <p:cNvPr id="32779" name="Line 10"/>
          <p:cNvSpPr>
            <a:spLocks noChangeShapeType="1"/>
          </p:cNvSpPr>
          <p:nvPr/>
        </p:nvSpPr>
        <p:spPr bwMode="auto">
          <a:xfrm flipV="1">
            <a:off x="6538913" y="4953000"/>
            <a:ext cx="687387" cy="696913"/>
          </a:xfrm>
          <a:prstGeom prst="line">
            <a:avLst/>
          </a:prstGeom>
          <a:noFill/>
          <a:ln w="25400">
            <a:solidFill>
              <a:schemeClr val="tx2"/>
            </a:solidFill>
            <a:round/>
            <a:headEnd type="triangle" w="med" len="med"/>
            <a:tailEnd type="triangle" w="med" len="med"/>
          </a:ln>
        </p:spPr>
        <p:txBody>
          <a:bodyPr wrap="none" anchor="ctr">
            <a:prstTxWarp prst="textNoShape">
              <a:avLst/>
            </a:prstTxWarp>
          </a:bodyPr>
          <a:lstStyle/>
          <a:p>
            <a:pPr>
              <a:defRPr/>
            </a:pPr>
            <a:endParaRPr lang="en-US"/>
          </a:p>
        </p:txBody>
      </p:sp>
      <p:sp>
        <p:nvSpPr>
          <p:cNvPr id="32780" name="Line 11"/>
          <p:cNvSpPr>
            <a:spLocks noChangeShapeType="1"/>
          </p:cNvSpPr>
          <p:nvPr/>
        </p:nvSpPr>
        <p:spPr bwMode="auto">
          <a:xfrm>
            <a:off x="6261100" y="2374900"/>
            <a:ext cx="1193800" cy="1346200"/>
          </a:xfrm>
          <a:prstGeom prst="line">
            <a:avLst/>
          </a:prstGeom>
          <a:noFill/>
          <a:ln w="25400">
            <a:solidFill>
              <a:schemeClr val="tx2"/>
            </a:solidFill>
            <a:round/>
            <a:headEnd type="triangle" w="med" len="med"/>
            <a:tailEnd type="triangle" w="med" len="med"/>
          </a:ln>
        </p:spPr>
        <p:txBody>
          <a:bodyPr wrap="none" anchor="ctr">
            <a:prstTxWarp prst="textNoShape">
              <a:avLst/>
            </a:prstTxWarp>
          </a:bodyPr>
          <a:lstStyle/>
          <a:p>
            <a:pPr>
              <a:defRPr/>
            </a:pPr>
            <a:endParaRPr lang="en-US"/>
          </a:p>
        </p:txBody>
      </p:sp>
      <p:sp>
        <p:nvSpPr>
          <p:cNvPr id="9228" name="Rectangle 12"/>
          <p:cNvSpPr>
            <a:spLocks noChangeArrowheads="1"/>
          </p:cNvSpPr>
          <p:nvPr/>
        </p:nvSpPr>
        <p:spPr bwMode="auto">
          <a:xfrm>
            <a:off x="1588" y="6326188"/>
            <a:ext cx="9140825" cy="454025"/>
          </a:xfrm>
          <a:prstGeom prst="rect">
            <a:avLst/>
          </a:prstGeom>
          <a:noFill/>
          <a:ln w="12700">
            <a:noFill/>
            <a:miter lim="800000"/>
            <a:headEnd/>
            <a:tailEnd/>
          </a:ln>
          <a:effectLst/>
        </p:spPr>
        <p:txBody>
          <a:bodyPr lIns="90487" tIns="44450" rIns="90487" bIns="44450">
            <a:prstTxWarp prst="textNoShape">
              <a:avLst/>
            </a:prstTxWarp>
            <a:spAutoFit/>
          </a:bodyPr>
          <a:lstStyle/>
          <a:p>
            <a:pPr algn="ctr">
              <a:defRPr/>
            </a:pPr>
            <a:r>
              <a:rPr lang="en-US">
                <a:solidFill>
                  <a:srgbClr val="FFFD00"/>
                </a:solidFill>
                <a:latin typeface="Times" pitchFamily="5" charset="0"/>
              </a:rPr>
              <a:t>Abstraction of Patterns  -  Constructing Conceptual Understanding.</a:t>
            </a:r>
            <a:endParaRPr lang="en-US">
              <a:solidFill>
                <a:srgbClr val="FFFD00"/>
              </a:solidFill>
              <a:effectLst>
                <a:outerShdw blurRad="38100" dist="38100" dir="2700000" algn="tl">
                  <a:srgbClr val="FFFFFF"/>
                </a:outerShdw>
              </a:effectLst>
              <a:latin typeface="Times" pitchFamily="5" charset="0"/>
            </a:endParaRPr>
          </a:p>
        </p:txBody>
      </p:sp>
      <p:sp>
        <p:nvSpPr>
          <p:cNvPr id="9229" name="Rectangle 13"/>
          <p:cNvSpPr>
            <a:spLocks noGrp="1" noChangeArrowheads="1"/>
          </p:cNvSpPr>
          <p:nvPr>
            <p:ph type="body" idx="1"/>
          </p:nvPr>
        </p:nvSpPr>
        <p:spPr>
          <a:noFill/>
        </p:spPr>
        <p:txBody>
          <a:bodyPr lIns="90487" tIns="44450" rIns="90487" bIns="44450"/>
          <a:lstStyle/>
          <a:p>
            <a:pPr>
              <a:buFont typeface="Monotype Sorts" pitchFamily="-112" charset="2"/>
              <a:buNone/>
            </a:pPr>
            <a:endParaRPr lang="en-US" sz="4000" dirty="0"/>
          </a:p>
          <a:p>
            <a:pPr>
              <a:buFont typeface="Monotype Sorts" pitchFamily="-112" charset="2"/>
              <a:buNone/>
            </a:pPr>
            <a:endParaRPr lang="en-US" sz="4000" dirty="0"/>
          </a:p>
          <a:p>
            <a:pPr>
              <a:buFont typeface="Monotype Sorts" pitchFamily="-112" charset="2"/>
              <a:buNone/>
            </a:pPr>
            <a:r>
              <a:rPr lang="en-US" sz="4000" dirty="0"/>
              <a:t>   </a:t>
            </a:r>
            <a:r>
              <a:rPr lang="en-US" sz="4000" dirty="0" smtClean="0"/>
              <a:t> </a:t>
            </a:r>
            <a:endParaRPr lang="en-US" sz="40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81000" y="533400"/>
            <a:ext cx="5791200" cy="914400"/>
          </a:xfrm>
          <a:noFill/>
        </p:spPr>
        <p:txBody>
          <a:bodyPr lIns="90487" tIns="44450" rIns="90487" bIns="44450"/>
          <a:lstStyle/>
          <a:p>
            <a:r>
              <a:rPr lang="en-US" sz="4800" dirty="0" smtClean="0">
                <a:solidFill>
                  <a:srgbClr val="FFFFFF"/>
                </a:solidFill>
                <a:effectLst>
                  <a:outerShdw blurRad="50800" dist="38100" dir="2700000">
                    <a:srgbClr val="000000">
                      <a:alpha val="43000"/>
                    </a:srgbClr>
                  </a:outerShdw>
                </a:effectLst>
              </a:rPr>
              <a:t>Understanding</a:t>
            </a:r>
            <a:endParaRPr lang="en-US" sz="4800" dirty="0">
              <a:solidFill>
                <a:srgbClr val="FFFFFF"/>
              </a:solidFill>
              <a:effectLst>
                <a:outerShdw blurRad="50800" dist="38100" dir="2700000">
                  <a:srgbClr val="000000">
                    <a:alpha val="43000"/>
                  </a:srgbClr>
                </a:outerShdw>
              </a:effectLst>
            </a:endParaRPr>
          </a:p>
        </p:txBody>
      </p:sp>
      <p:sp>
        <p:nvSpPr>
          <p:cNvPr id="8195" name="Rectangle 3"/>
          <p:cNvSpPr>
            <a:spLocks noGrp="1" noChangeArrowheads="1"/>
          </p:cNvSpPr>
          <p:nvPr>
            <p:ph type="body" idx="1"/>
          </p:nvPr>
        </p:nvSpPr>
        <p:spPr>
          <a:xfrm>
            <a:off x="609599" y="1828800"/>
            <a:ext cx="8018464" cy="4476750"/>
          </a:xfrm>
          <a:noFill/>
        </p:spPr>
        <p:txBody>
          <a:bodyPr lIns="90487" tIns="44450" rIns="90487" bIns="44450">
            <a:noAutofit/>
          </a:bodyPr>
          <a:lstStyle/>
          <a:p>
            <a:pPr>
              <a:lnSpc>
                <a:spcPct val="85000"/>
              </a:lnSpc>
              <a:spcAft>
                <a:spcPct val="20000"/>
              </a:spcAft>
              <a:buSzPct val="60000"/>
              <a:buFont typeface="Monotype Sorts" pitchFamily="-112" charset="2"/>
              <a:buChar char=""/>
            </a:pPr>
            <a:r>
              <a:rPr lang="en-US" sz="2400" dirty="0" smtClean="0">
                <a:solidFill>
                  <a:srgbClr val="FFFFFF"/>
                </a:solidFill>
                <a:effectLst>
                  <a:outerShdw blurRad="50800" dist="38100" dir="2700000">
                    <a:srgbClr val="000000">
                      <a:alpha val="43000"/>
                    </a:srgbClr>
                  </a:outerShdw>
                </a:effectLst>
                <a:cs typeface="Calibri (Body)"/>
              </a:rPr>
              <a:t>Understanding is a </a:t>
            </a:r>
            <a:r>
              <a:rPr lang="en-US" sz="2400" dirty="0">
                <a:solidFill>
                  <a:srgbClr val="FFFFFF"/>
                </a:solidFill>
                <a:effectLst>
                  <a:outerShdw blurRad="50800" dist="38100" dir="2700000">
                    <a:srgbClr val="000000">
                      <a:alpha val="43000"/>
                    </a:srgbClr>
                  </a:outerShdw>
                </a:effectLst>
                <a:cs typeface="Calibri (Body)"/>
              </a:rPr>
              <a:t>state of cognition characterized by the ability to bring together organized, relevant knowledge in order to solve a problem.</a:t>
            </a:r>
          </a:p>
          <a:p>
            <a:pPr>
              <a:lnSpc>
                <a:spcPct val="85000"/>
              </a:lnSpc>
              <a:spcAft>
                <a:spcPct val="20000"/>
              </a:spcAft>
              <a:buSzPct val="60000"/>
              <a:buFont typeface="Monotype Sorts" pitchFamily="-112" charset="2"/>
              <a:buChar char=""/>
            </a:pPr>
            <a:r>
              <a:rPr lang="en-US" sz="2400" dirty="0">
                <a:solidFill>
                  <a:srgbClr val="FFFFFF"/>
                </a:solidFill>
                <a:effectLst>
                  <a:outerShdw blurRad="50800" dist="38100" dir="2700000">
                    <a:srgbClr val="000000">
                      <a:alpha val="43000"/>
                    </a:srgbClr>
                  </a:outerShdw>
                </a:effectLst>
                <a:cs typeface="Calibri (Body)"/>
              </a:rPr>
              <a:t>"To understand is to </a:t>
            </a:r>
            <a:r>
              <a:rPr lang="en-US" sz="2400" dirty="0" smtClean="0">
                <a:solidFill>
                  <a:srgbClr val="FFFFFF"/>
                </a:solidFill>
                <a:effectLst>
                  <a:outerShdw blurRad="50800" dist="38100" dir="2700000">
                    <a:srgbClr val="000000">
                      <a:alpha val="43000"/>
                    </a:srgbClr>
                  </a:outerShdw>
                </a:effectLst>
                <a:cs typeface="Calibri (Body)"/>
              </a:rPr>
              <a:t>know relationships.” </a:t>
            </a:r>
            <a:r>
              <a:rPr lang="en-US" sz="2000" dirty="0" smtClean="0">
                <a:solidFill>
                  <a:srgbClr val="FFFFFF"/>
                </a:solidFill>
                <a:effectLst>
                  <a:outerShdw blurRad="50800" dist="38100" dir="2700000">
                    <a:srgbClr val="000000">
                      <a:alpha val="43000"/>
                    </a:srgbClr>
                  </a:outerShdw>
                </a:effectLst>
                <a:cs typeface="Calibri (Body)"/>
              </a:rPr>
              <a:t>(</a:t>
            </a:r>
            <a:r>
              <a:rPr lang="en-US" sz="2000" dirty="0">
                <a:solidFill>
                  <a:srgbClr val="FFFFFF"/>
                </a:solidFill>
                <a:effectLst>
                  <a:outerShdw blurRad="50800" dist="38100" dir="2700000">
                    <a:srgbClr val="000000">
                      <a:alpha val="43000"/>
                    </a:srgbClr>
                  </a:outerShdw>
                </a:effectLst>
                <a:cs typeface="Calibri (Body)"/>
              </a:rPr>
              <a:t>Lauren </a:t>
            </a:r>
            <a:r>
              <a:rPr lang="en-US" sz="2000" dirty="0" err="1">
                <a:solidFill>
                  <a:srgbClr val="FFFFFF"/>
                </a:solidFill>
                <a:effectLst>
                  <a:outerShdw blurRad="50800" dist="38100" dir="2700000">
                    <a:srgbClr val="000000">
                      <a:alpha val="43000"/>
                    </a:srgbClr>
                  </a:outerShdw>
                </a:effectLst>
                <a:cs typeface="Calibri (Body)"/>
              </a:rPr>
              <a:t>Resnick</a:t>
            </a:r>
            <a:r>
              <a:rPr lang="en-US" sz="2000" dirty="0">
                <a:solidFill>
                  <a:srgbClr val="FFFFFF"/>
                </a:solidFill>
                <a:effectLst>
                  <a:outerShdw blurRad="50800" dist="38100" dir="2700000">
                    <a:srgbClr val="000000">
                      <a:alpha val="43000"/>
                    </a:srgbClr>
                  </a:outerShdw>
                </a:effectLst>
                <a:cs typeface="Calibri (Body)"/>
              </a:rPr>
              <a:t>, 1983)</a:t>
            </a:r>
          </a:p>
          <a:p>
            <a:pPr>
              <a:lnSpc>
                <a:spcPct val="85000"/>
              </a:lnSpc>
              <a:spcAft>
                <a:spcPct val="20000"/>
              </a:spcAft>
              <a:buSzPct val="60000"/>
              <a:buFont typeface="Monotype Sorts" pitchFamily="-112" charset="2"/>
              <a:buChar char=""/>
            </a:pPr>
            <a:r>
              <a:rPr lang="en-US" sz="2400" dirty="0">
                <a:solidFill>
                  <a:srgbClr val="FFFFFF"/>
                </a:solidFill>
                <a:effectLst>
                  <a:outerShdw blurRad="50800" dist="38100" dir="2700000">
                    <a:srgbClr val="000000">
                      <a:alpha val="43000"/>
                    </a:srgbClr>
                  </a:outerShdw>
                </a:effectLst>
                <a:cs typeface="Calibri (Body)"/>
              </a:rPr>
              <a:t>"The human mind has the tendency to organize and generalize. This tendency must be encouraged and assisted. Structures which nurture these sense-making arrangements within each learner's mind need to be provided by the curriculum."         </a:t>
            </a:r>
            <a:r>
              <a:rPr lang="en-US" sz="2000" dirty="0">
                <a:solidFill>
                  <a:srgbClr val="FFFFFF"/>
                </a:solidFill>
                <a:effectLst>
                  <a:outerShdw blurRad="50800" dist="38100" dir="2700000">
                    <a:srgbClr val="000000">
                      <a:alpha val="43000"/>
                    </a:srgbClr>
                  </a:outerShdw>
                </a:effectLst>
                <a:cs typeface="Calibri (Body)"/>
              </a:rPr>
              <a:t>(Nathalie </a:t>
            </a:r>
            <a:r>
              <a:rPr lang="en-US" sz="2000" dirty="0" err="1">
                <a:solidFill>
                  <a:srgbClr val="FFFFFF"/>
                </a:solidFill>
                <a:effectLst>
                  <a:outerShdw blurRad="50800" dist="38100" dir="2700000">
                    <a:srgbClr val="000000">
                      <a:alpha val="43000"/>
                    </a:srgbClr>
                  </a:outerShdw>
                </a:effectLst>
                <a:cs typeface="Calibri (Body)"/>
              </a:rPr>
              <a:t>Gherke</a:t>
            </a:r>
            <a:r>
              <a:rPr lang="en-US" sz="2000" dirty="0">
                <a:solidFill>
                  <a:srgbClr val="FFFFFF"/>
                </a:solidFill>
                <a:effectLst>
                  <a:outerShdw blurRad="50800" dist="38100" dir="2700000">
                    <a:srgbClr val="000000">
                      <a:alpha val="43000"/>
                    </a:srgbClr>
                  </a:outerShdw>
                </a:effectLst>
                <a:cs typeface="Calibri (Body)"/>
              </a:rPr>
              <a:t>)</a:t>
            </a:r>
            <a:endParaRPr lang="en-US" sz="2000" dirty="0" smtClean="0">
              <a:solidFill>
                <a:srgbClr val="FFFFFF"/>
              </a:solidFill>
              <a:effectLst>
                <a:outerShdw blurRad="50800" dist="38100" dir="2700000">
                  <a:srgbClr val="000000">
                    <a:alpha val="43000"/>
                  </a:srgbClr>
                </a:outerShdw>
              </a:effectLst>
              <a:cs typeface="Calibri (Body)"/>
            </a:endParaRPr>
          </a:p>
          <a:p>
            <a:pPr>
              <a:lnSpc>
                <a:spcPct val="85000"/>
              </a:lnSpc>
              <a:spcAft>
                <a:spcPct val="20000"/>
              </a:spcAft>
              <a:buSzPct val="60000"/>
              <a:buFont typeface="Monotype Sorts" pitchFamily="-112" charset="2"/>
              <a:buChar char=""/>
            </a:pPr>
            <a:r>
              <a:rPr lang="en-US" sz="2400" dirty="0" smtClean="0">
                <a:solidFill>
                  <a:srgbClr val="FFFFFF"/>
                </a:solidFill>
                <a:effectLst>
                  <a:outerShdw blurRad="50800" dist="38100" dir="2700000">
                    <a:srgbClr val="000000">
                      <a:alpha val="43000"/>
                    </a:srgbClr>
                  </a:outerShdw>
                </a:effectLst>
                <a:cs typeface="Calibri (Body)"/>
              </a:rPr>
              <a:t>The construction of integrated</a:t>
            </a:r>
            <a:r>
              <a:rPr lang="en-US" sz="2400" dirty="0">
                <a:solidFill>
                  <a:srgbClr val="FFFFFF"/>
                </a:solidFill>
                <a:effectLst>
                  <a:outerShdw blurRad="50800" dist="38100" dir="2700000">
                    <a:srgbClr val="000000">
                      <a:alpha val="43000"/>
                    </a:srgbClr>
                  </a:outerShdw>
                </a:effectLst>
                <a:cs typeface="Calibri (Body)"/>
              </a:rPr>
              <a:t>, conceptual understanding is</a:t>
            </a:r>
            <a:r>
              <a:rPr lang="en-US" sz="2400" dirty="0" smtClean="0">
                <a:solidFill>
                  <a:srgbClr val="FFFFFF"/>
                </a:solidFill>
                <a:effectLst>
                  <a:outerShdw blurRad="50800" dist="38100" dir="2700000">
                    <a:srgbClr val="000000">
                      <a:alpha val="43000"/>
                    </a:srgbClr>
                  </a:outerShdw>
                </a:effectLst>
                <a:cs typeface="Calibri (Body)"/>
              </a:rPr>
              <a:t> facilitated </a:t>
            </a:r>
            <a:r>
              <a:rPr lang="en-US" sz="2400" dirty="0">
                <a:solidFill>
                  <a:srgbClr val="FFFFFF"/>
                </a:solidFill>
                <a:effectLst>
                  <a:outerShdw blurRad="50800" dist="38100" dir="2700000">
                    <a:srgbClr val="000000">
                      <a:alpha val="43000"/>
                    </a:srgbClr>
                  </a:outerShdw>
                </a:effectLst>
                <a:cs typeface="Calibri (Body)"/>
              </a:rPr>
              <a:t>through an intentional combination of experience and reflection.</a:t>
            </a:r>
          </a:p>
        </p:txBody>
      </p:sp>
      <p:grpSp>
        <p:nvGrpSpPr>
          <p:cNvPr id="2" name="Group 8"/>
          <p:cNvGrpSpPr>
            <a:grpSpLocks/>
          </p:cNvGrpSpPr>
          <p:nvPr/>
        </p:nvGrpSpPr>
        <p:grpSpPr bwMode="auto">
          <a:xfrm>
            <a:off x="8562975" y="3779838"/>
            <a:ext cx="88900" cy="98425"/>
            <a:chOff x="5394" y="2381"/>
            <a:chExt cx="56" cy="62"/>
          </a:xfrm>
        </p:grpSpPr>
        <p:sp>
          <p:nvSpPr>
            <p:cNvPr id="34821" name="Oval 5"/>
            <p:cNvSpPr>
              <a:spLocks noChangeArrowheads="1"/>
            </p:cNvSpPr>
            <p:nvPr/>
          </p:nvSpPr>
          <p:spPr bwMode="auto">
            <a:xfrm>
              <a:off x="5394" y="2381"/>
              <a:ext cx="22" cy="10"/>
            </a:xfrm>
            <a:prstGeom prst="ellipse">
              <a:avLst/>
            </a:prstGeom>
            <a:solidFill>
              <a:srgbClr val="FFFFFF"/>
            </a:solidFill>
            <a:ln w="12700">
              <a:solidFill>
                <a:srgbClr val="000000"/>
              </a:solidFill>
              <a:round/>
              <a:headEnd/>
              <a:tailEnd/>
            </a:ln>
          </p:spPr>
          <p:txBody>
            <a:bodyPr wrap="none" anchor="ctr">
              <a:prstTxWarp prst="textNoShape">
                <a:avLst/>
              </a:prstTxWarp>
            </a:bodyPr>
            <a:lstStyle/>
            <a:p>
              <a:pPr>
                <a:defRPr/>
              </a:pPr>
              <a:endParaRPr lang="en-US"/>
            </a:p>
          </p:txBody>
        </p:sp>
        <p:sp>
          <p:nvSpPr>
            <p:cNvPr id="34822" name="Oval 6"/>
            <p:cNvSpPr>
              <a:spLocks noChangeArrowheads="1"/>
            </p:cNvSpPr>
            <p:nvPr/>
          </p:nvSpPr>
          <p:spPr bwMode="auto">
            <a:xfrm>
              <a:off x="5418" y="2413"/>
              <a:ext cx="17" cy="5"/>
            </a:xfrm>
            <a:prstGeom prst="ellipse">
              <a:avLst/>
            </a:prstGeom>
            <a:solidFill>
              <a:srgbClr val="FFFFFF"/>
            </a:solidFill>
            <a:ln w="12700">
              <a:solidFill>
                <a:srgbClr val="000000"/>
              </a:solidFill>
              <a:round/>
              <a:headEnd/>
              <a:tailEnd/>
            </a:ln>
          </p:spPr>
          <p:txBody>
            <a:bodyPr wrap="none" anchor="ctr">
              <a:prstTxWarp prst="textNoShape">
                <a:avLst/>
              </a:prstTxWarp>
            </a:bodyPr>
            <a:lstStyle/>
            <a:p>
              <a:pPr>
                <a:defRPr/>
              </a:pPr>
              <a:endParaRPr lang="en-US"/>
            </a:p>
          </p:txBody>
        </p:sp>
        <p:sp>
          <p:nvSpPr>
            <p:cNvPr id="34823" name="Oval 7"/>
            <p:cNvSpPr>
              <a:spLocks noChangeArrowheads="1"/>
            </p:cNvSpPr>
            <p:nvPr/>
          </p:nvSpPr>
          <p:spPr bwMode="auto">
            <a:xfrm>
              <a:off x="5439" y="2440"/>
              <a:ext cx="11" cy="3"/>
            </a:xfrm>
            <a:prstGeom prst="ellipse">
              <a:avLst/>
            </a:prstGeom>
            <a:solidFill>
              <a:srgbClr val="FFFFFF"/>
            </a:solidFill>
            <a:ln w="12700">
              <a:solidFill>
                <a:srgbClr val="000000"/>
              </a:solidFill>
              <a:round/>
              <a:headEnd/>
              <a:tailEnd/>
            </a:ln>
          </p:spPr>
          <p:txBody>
            <a:bodyPr wrap="none" anchor="ctr">
              <a:prstTxWarp prst="textNoShape">
                <a:avLst/>
              </a:prstTxWarp>
            </a:bodyPr>
            <a:lstStyle/>
            <a:p>
              <a:pPr>
                <a:defRPr/>
              </a:pPr>
              <a:endParaRPr lang="en-US"/>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500"/>
                                        <p:tgtEl>
                                          <p:spTgt spid="8195">
                                            <p:txEl>
                                              <p:pRg st="0" end="0"/>
                                            </p:txEl>
                                          </p:spTgt>
                                        </p:tgtEl>
                                      </p:cBhvr>
                                    </p:animEffect>
                                  </p:childTnLst>
                                  <p:subTnLst>
                                    <p:animClr clrSpc="rgb" dir="cw">
                                      <p:cBhvr override="childStyle">
                                        <p:cTn dur="1" fill="hold" display="0" masterRel="nextClick" afterEffect="1"/>
                                        <p:tgtEl>
                                          <p:spTgt spid="8195">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fade">
                                      <p:cBhvr>
                                        <p:cTn id="12" dur="500"/>
                                        <p:tgtEl>
                                          <p:spTgt spid="8195">
                                            <p:txEl>
                                              <p:pRg st="1" end="1"/>
                                            </p:txEl>
                                          </p:spTgt>
                                        </p:tgtEl>
                                      </p:cBhvr>
                                    </p:animEffect>
                                  </p:childTnLst>
                                  <p:subTnLst>
                                    <p:animClr clrSpc="rgb" dir="cw">
                                      <p:cBhvr override="childStyle">
                                        <p:cTn dur="1" fill="hold" display="0" masterRel="nextClick" afterEffect="1"/>
                                        <p:tgtEl>
                                          <p:spTgt spid="8195">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fade">
                                      <p:cBhvr>
                                        <p:cTn id="17" dur="500"/>
                                        <p:tgtEl>
                                          <p:spTgt spid="8195">
                                            <p:txEl>
                                              <p:pRg st="2" end="2"/>
                                            </p:txEl>
                                          </p:spTgt>
                                        </p:tgtEl>
                                      </p:cBhvr>
                                    </p:animEffect>
                                  </p:childTnLst>
                                  <p:subTnLst>
                                    <p:animClr clrSpc="rgb" dir="cw">
                                      <p:cBhvr override="childStyle">
                                        <p:cTn dur="1" fill="hold" display="0" masterRel="nextClick" afterEffect="1"/>
                                        <p:tgtEl>
                                          <p:spTgt spid="8195">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fade">
                                      <p:cBhvr>
                                        <p:cTn id="22" dur="500"/>
                                        <p:tgtEl>
                                          <p:spTgt spid="8195">
                                            <p:txEl>
                                              <p:pRg st="3" end="3"/>
                                            </p:txEl>
                                          </p:spTgt>
                                        </p:tgtEl>
                                      </p:cBhvr>
                                    </p:animEffect>
                                  </p:childTnLst>
                                  <p:subTnLst>
                                    <p:animClr clrSpc="rgb" dir="cw">
                                      <p:cBhvr override="childStyle">
                                        <p:cTn dur="1" fill="hold" display="0" masterRel="nextClick" afterEffect="1"/>
                                        <p:tgtEl>
                                          <p:spTgt spid="8195">
                                            <p:txEl>
                                              <p:pRg st="3" end="3"/>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381000" y="381000"/>
            <a:ext cx="7162800" cy="1143000"/>
          </a:xfrm>
          <a:noFill/>
        </p:spPr>
        <p:txBody>
          <a:bodyPr lIns="90487" tIns="44450" rIns="90487" bIns="44450"/>
          <a:lstStyle/>
          <a:p>
            <a:r>
              <a:rPr lang="en-US" sz="4800" dirty="0">
                <a:solidFill>
                  <a:srgbClr val="FFFFFF"/>
                </a:solidFill>
                <a:effectLst>
                  <a:outerShdw blurRad="50800" dist="38100" dir="2700000">
                    <a:srgbClr val="000000">
                      <a:alpha val="43000"/>
                    </a:srgbClr>
                  </a:outerShdw>
                </a:effectLst>
              </a:rPr>
              <a:t>The Central Questions:</a:t>
            </a:r>
            <a:endParaRPr lang="en-US" sz="4800" i="1" dirty="0">
              <a:solidFill>
                <a:srgbClr val="FFFFFF"/>
              </a:solidFill>
              <a:effectLst>
                <a:outerShdw blurRad="50800" dist="38100" dir="2700000">
                  <a:srgbClr val="000000">
                    <a:alpha val="43000"/>
                  </a:srgbClr>
                </a:outerShdw>
              </a:effectLst>
            </a:endParaRPr>
          </a:p>
        </p:txBody>
      </p:sp>
      <p:sp>
        <p:nvSpPr>
          <p:cNvPr id="7171" name="Rectangle 3"/>
          <p:cNvSpPr>
            <a:spLocks noGrp="1" noChangeArrowheads="1"/>
          </p:cNvSpPr>
          <p:nvPr>
            <p:ph type="body" idx="1"/>
          </p:nvPr>
        </p:nvSpPr>
        <p:spPr>
          <a:xfrm>
            <a:off x="1143000" y="1905000"/>
            <a:ext cx="7219950" cy="4565650"/>
          </a:xfrm>
          <a:noFill/>
        </p:spPr>
        <p:txBody>
          <a:bodyPr lIns="90487" tIns="44450" rIns="90487" bIns="44450"/>
          <a:lstStyle/>
          <a:p>
            <a:pPr>
              <a:lnSpc>
                <a:spcPct val="85000"/>
              </a:lnSpc>
              <a:spcBef>
                <a:spcPct val="40000"/>
              </a:spcBef>
              <a:spcAft>
                <a:spcPct val="40000"/>
              </a:spcAft>
              <a:buFontTx/>
              <a:buNone/>
            </a:pPr>
            <a:r>
              <a:rPr lang="en-US" sz="2800" dirty="0" smtClean="0">
                <a:solidFill>
                  <a:srgbClr val="FFFFFF"/>
                </a:solidFill>
                <a:effectLst>
                  <a:outerShdw blurRad="50800" dist="38100" dir="2700000">
                    <a:srgbClr val="000000">
                      <a:alpha val="43000"/>
                    </a:srgbClr>
                  </a:outerShdw>
                </a:effectLst>
              </a:rPr>
              <a:t>Block 1: What is the role of educational technology in the K-12 curriculum?</a:t>
            </a:r>
            <a:endParaRPr lang="en-US" sz="1800" dirty="0" smtClean="0">
              <a:solidFill>
                <a:srgbClr val="FFFFFF"/>
              </a:solidFill>
              <a:effectLst>
                <a:outerShdw blurRad="50800" dist="38100" dir="2700000">
                  <a:srgbClr val="000000">
                    <a:alpha val="43000"/>
                  </a:srgbClr>
                </a:outerShdw>
              </a:effectLst>
            </a:endParaRPr>
          </a:p>
          <a:p>
            <a:pPr>
              <a:lnSpc>
                <a:spcPct val="85000"/>
              </a:lnSpc>
              <a:spcBef>
                <a:spcPct val="40000"/>
              </a:spcBef>
              <a:spcAft>
                <a:spcPct val="40000"/>
              </a:spcAft>
              <a:buFontTx/>
              <a:buNone/>
            </a:pPr>
            <a:r>
              <a:rPr lang="en-US" sz="2800" dirty="0" smtClean="0">
                <a:solidFill>
                  <a:srgbClr val="FFFFFF"/>
                </a:solidFill>
                <a:effectLst>
                  <a:outerShdw blurRad="50800" dist="38100" dir="2700000">
                    <a:srgbClr val="000000">
                      <a:alpha val="43000"/>
                    </a:srgbClr>
                  </a:outerShdw>
                </a:effectLst>
              </a:rPr>
              <a:t>Block 2: How can I use technology as a tool to enhance learning in my classroom?</a:t>
            </a:r>
            <a:endParaRPr lang="en-US" sz="1800" dirty="0" smtClean="0">
              <a:solidFill>
                <a:srgbClr val="FFFFFF"/>
              </a:solidFill>
              <a:effectLst>
                <a:outerShdw blurRad="50800" dist="38100" dir="2700000">
                  <a:srgbClr val="000000">
                    <a:alpha val="43000"/>
                  </a:srgbClr>
                </a:outerShdw>
              </a:effectLst>
            </a:endParaRPr>
          </a:p>
          <a:p>
            <a:pPr>
              <a:lnSpc>
                <a:spcPct val="85000"/>
              </a:lnSpc>
              <a:spcBef>
                <a:spcPct val="40000"/>
              </a:spcBef>
              <a:spcAft>
                <a:spcPct val="40000"/>
              </a:spcAft>
              <a:buFontTx/>
              <a:buNone/>
            </a:pPr>
            <a:r>
              <a:rPr lang="en-US" sz="2800" dirty="0" smtClean="0">
                <a:solidFill>
                  <a:srgbClr val="FFFFFF"/>
                </a:solidFill>
                <a:effectLst>
                  <a:outerShdw blurRad="50800" dist="38100" dir="2700000">
                    <a:srgbClr val="000000">
                      <a:alpha val="43000"/>
                    </a:srgbClr>
                  </a:outerShdw>
                </a:effectLst>
              </a:rPr>
              <a:t>Block 3: How can I get by with only 45 minutes of sleep ?</a:t>
            </a:r>
          </a:p>
          <a:p>
            <a:pPr>
              <a:lnSpc>
                <a:spcPct val="85000"/>
              </a:lnSpc>
              <a:spcBef>
                <a:spcPct val="40000"/>
              </a:spcBef>
              <a:spcAft>
                <a:spcPct val="40000"/>
              </a:spcAft>
              <a:buFontTx/>
              <a:buNone/>
            </a:pPr>
            <a:r>
              <a:rPr lang="en-US" sz="2800" dirty="0" smtClean="0">
                <a:solidFill>
                  <a:srgbClr val="FFFFFF"/>
                </a:solidFill>
                <a:effectLst>
                  <a:outerShdw blurRad="50800" dist="38100" dir="2700000">
                    <a:srgbClr val="000000">
                      <a:alpha val="43000"/>
                    </a:srgbClr>
                  </a:outerShdw>
                </a:effectLst>
              </a:rPr>
              <a:t>Block 4: What just happened?</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0"/>
                                  </p:iterate>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500"/>
                                        <p:tgtEl>
                                          <p:spTgt spid="7171">
                                            <p:txEl>
                                              <p:pRg st="0" end="0"/>
                                            </p:txEl>
                                          </p:spTgt>
                                        </p:tgtEl>
                                      </p:cBhvr>
                                    </p:animEffect>
                                  </p:childTnLst>
                                  <p:subTnLst>
                                    <p:animClr clrSpc="rgb" dir="cw">
                                      <p:cBhvr override="childStyle">
                                        <p:cTn dur="1" fill="hold" display="0" masterRel="nextClick" afterEffect="1"/>
                                        <p:tgtEl>
                                          <p:spTgt spid="7171">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0"/>
                                  </p:iterate>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fade">
                                      <p:cBhvr>
                                        <p:cTn id="12" dur="500"/>
                                        <p:tgtEl>
                                          <p:spTgt spid="7171">
                                            <p:txEl>
                                              <p:pRg st="1" end="1"/>
                                            </p:txEl>
                                          </p:spTgt>
                                        </p:tgtEl>
                                      </p:cBhvr>
                                    </p:animEffect>
                                  </p:childTnLst>
                                  <p:subTnLst>
                                    <p:animClr clrSpc="rgb" dir="cw">
                                      <p:cBhvr override="childStyle">
                                        <p:cTn dur="1" fill="hold" display="0" masterRel="nextClick" afterEffect="1"/>
                                        <p:tgtEl>
                                          <p:spTgt spid="7171">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lt">
                                    <p:tmPct val="0"/>
                                  </p:iterate>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fade">
                                      <p:cBhvr>
                                        <p:cTn id="17" dur="500"/>
                                        <p:tgtEl>
                                          <p:spTgt spid="7171">
                                            <p:txEl>
                                              <p:pRg st="2" end="2"/>
                                            </p:txEl>
                                          </p:spTgt>
                                        </p:tgtEl>
                                      </p:cBhvr>
                                    </p:animEffect>
                                  </p:childTnLst>
                                  <p:subTnLst>
                                    <p:animClr clrSpc="rgb" dir="cw">
                                      <p:cBhvr override="childStyle">
                                        <p:cTn dur="1" fill="hold" display="0" masterRel="nextClick" afterEffect="1"/>
                                        <p:tgtEl>
                                          <p:spTgt spid="7171">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lt">
                                    <p:tmPct val="0"/>
                                  </p:iterate>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fade">
                                      <p:cBhvr>
                                        <p:cTn id="22" dur="500"/>
                                        <p:tgtEl>
                                          <p:spTgt spid="7171">
                                            <p:txEl>
                                              <p:pRg st="3" end="3"/>
                                            </p:txEl>
                                          </p:spTgt>
                                        </p:tgtEl>
                                      </p:cBhvr>
                                    </p:animEffect>
                                  </p:childTnLst>
                                  <p:subTnLst>
                                    <p:animClr clrSpc="rgb" dir="cw">
                                      <p:cBhvr override="childStyle">
                                        <p:cTn dur="1" fill="hold" display="0" masterRel="nextClick" afterEffect="1"/>
                                        <p:tgtEl>
                                          <p:spTgt spid="7171">
                                            <p:txEl>
                                              <p:pRg st="3" end="3"/>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noFill/>
        </p:spPr>
        <p:txBody>
          <a:bodyPr lIns="90487" tIns="44450" rIns="90487" bIns="44450"/>
          <a:lstStyle/>
          <a:p>
            <a:r>
              <a:rPr lang="en-US" sz="4800" dirty="0">
                <a:solidFill>
                  <a:srgbClr val="FFFFFF"/>
                </a:solidFill>
                <a:effectLst>
                  <a:outerShdw blurRad="50800" dist="38100" dir="2700000">
                    <a:srgbClr val="000000">
                      <a:alpha val="43000"/>
                    </a:srgbClr>
                  </a:outerShdw>
                </a:effectLst>
              </a:rPr>
              <a:t>Therefore we emphasize</a:t>
            </a:r>
            <a:endParaRPr lang="en-US" dirty="0">
              <a:solidFill>
                <a:srgbClr val="FFFFFF"/>
              </a:solidFill>
              <a:effectLst>
                <a:outerShdw blurRad="50800" dist="38100" dir="2700000">
                  <a:srgbClr val="000000">
                    <a:alpha val="43000"/>
                  </a:srgbClr>
                </a:outerShdw>
              </a:effectLst>
            </a:endParaRPr>
          </a:p>
        </p:txBody>
      </p:sp>
      <p:sp>
        <p:nvSpPr>
          <p:cNvPr id="12291" name="Rectangle 3"/>
          <p:cNvSpPr>
            <a:spLocks noGrp="1" noChangeArrowheads="1"/>
          </p:cNvSpPr>
          <p:nvPr>
            <p:ph type="body" idx="1"/>
          </p:nvPr>
        </p:nvSpPr>
        <p:spPr>
          <a:xfrm>
            <a:off x="381000" y="1701800"/>
            <a:ext cx="8534400" cy="4476750"/>
          </a:xfrm>
          <a:noFill/>
        </p:spPr>
        <p:txBody>
          <a:bodyPr lIns="90487" tIns="44450" rIns="90487" bIns="44450">
            <a:normAutofit/>
          </a:bodyPr>
          <a:lstStyle/>
          <a:p>
            <a:pPr>
              <a:lnSpc>
                <a:spcPct val="90000"/>
              </a:lnSpc>
              <a:buFont typeface="Monotype Sorts" pitchFamily="-112" charset="2"/>
              <a:buNone/>
            </a:pPr>
            <a:r>
              <a:rPr lang="en-US" sz="2000" dirty="0">
                <a:solidFill>
                  <a:srgbClr val="FFFFFF"/>
                </a:solidFill>
                <a:effectLst>
                  <a:outerShdw blurRad="50800" dist="38100" dir="2700000">
                    <a:srgbClr val="000000">
                      <a:alpha val="43000"/>
                    </a:srgbClr>
                  </a:outerShdw>
                </a:effectLst>
              </a:rPr>
              <a:t>CORE TECHNOLOGY (</a:t>
            </a:r>
            <a:r>
              <a:rPr lang="en-US" sz="1800" dirty="0">
                <a:solidFill>
                  <a:srgbClr val="FFFFFF"/>
                </a:solidFill>
                <a:effectLst>
                  <a:outerShdw blurRad="50800" dist="38100" dir="2700000">
                    <a:srgbClr val="000000">
                      <a:alpha val="43000"/>
                    </a:srgbClr>
                  </a:outerShdw>
                </a:effectLst>
              </a:rPr>
              <a:t>after NETS &amp; K-12 Tech </a:t>
            </a:r>
            <a:r>
              <a:rPr lang="en-US" sz="1800" dirty="0" smtClean="0">
                <a:solidFill>
                  <a:srgbClr val="FFFFFF"/>
                </a:solidFill>
                <a:effectLst>
                  <a:outerShdw blurRad="50800" dist="38100" dir="2700000">
                    <a:srgbClr val="000000">
                      <a:alpha val="43000"/>
                    </a:srgbClr>
                  </a:outerShdw>
                </a:effectLst>
              </a:rPr>
              <a:t>proficiencies</a:t>
            </a:r>
            <a:r>
              <a:rPr lang="en-US" sz="2000" dirty="0" smtClean="0">
                <a:solidFill>
                  <a:srgbClr val="FFFFFF"/>
                </a:solidFill>
                <a:effectLst>
                  <a:outerShdw blurRad="50800" dist="38100" dir="2700000">
                    <a:srgbClr val="000000">
                      <a:alpha val="43000"/>
                    </a:srgbClr>
                  </a:outerShdw>
                </a:effectLst>
              </a:rPr>
              <a:t>)</a:t>
            </a:r>
          </a:p>
          <a:p>
            <a:pPr>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a:t>
            </a:r>
            <a:r>
              <a:rPr lang="en-US" sz="2400" b="1" dirty="0" smtClean="0">
                <a:solidFill>
                  <a:srgbClr val="FFFFFF"/>
                </a:solidFill>
                <a:effectLst>
                  <a:outerShdw blurRad="50800" dist="38100" dir="2700000">
                    <a:srgbClr val="000000">
                      <a:alpha val="43000"/>
                    </a:srgbClr>
                  </a:outerShdw>
                </a:effectLst>
              </a:rPr>
              <a:t>Information </a:t>
            </a:r>
            <a:r>
              <a:rPr lang="en-US" sz="2400" b="1" dirty="0">
                <a:solidFill>
                  <a:srgbClr val="FFFFFF"/>
                </a:solidFill>
                <a:effectLst>
                  <a:outerShdw blurRad="50800" dist="38100" dir="2700000">
                    <a:srgbClr val="000000">
                      <a:alpha val="43000"/>
                    </a:srgbClr>
                  </a:outerShdw>
                </a:effectLst>
              </a:rPr>
              <a:t>Access</a:t>
            </a:r>
            <a:endParaRPr lang="en-US" sz="2400" b="1" dirty="0" smtClean="0">
              <a:solidFill>
                <a:srgbClr val="FFFFFF"/>
              </a:solidFill>
              <a:effectLst>
                <a:outerShdw blurRad="50800" dist="38100" dir="2700000">
                  <a:srgbClr val="000000">
                    <a:alpha val="43000"/>
                  </a:srgbClr>
                </a:outerShdw>
              </a:effectLst>
            </a:endParaRPr>
          </a:p>
          <a:p>
            <a:pPr lvl="1">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The Web, widgets, You Tube etc</a:t>
            </a:r>
            <a:r>
              <a:rPr lang="en-US" sz="2400" dirty="0">
                <a:solidFill>
                  <a:srgbClr val="FFFFFF"/>
                </a:solidFill>
                <a:effectLst>
                  <a:outerShdw blurRad="50800" dist="38100" dir="2700000">
                    <a:srgbClr val="000000">
                      <a:alpha val="43000"/>
                    </a:srgbClr>
                  </a:outerShdw>
                </a:effectLst>
              </a:rPr>
              <a:t>.  </a:t>
            </a:r>
            <a:endParaRPr lang="en-US" sz="2400" dirty="0" smtClean="0">
              <a:solidFill>
                <a:srgbClr val="FFFFFF"/>
              </a:solidFill>
              <a:effectLst>
                <a:outerShdw blurRad="50800" dist="38100" dir="2700000">
                  <a:srgbClr val="000000">
                    <a:alpha val="43000"/>
                  </a:srgbClr>
                </a:outerShdw>
              </a:effectLst>
            </a:endParaRPr>
          </a:p>
          <a:p>
            <a:pPr>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a:t>
            </a:r>
            <a:r>
              <a:rPr lang="en-US" sz="2400" b="1" dirty="0" smtClean="0">
                <a:solidFill>
                  <a:srgbClr val="FFFFFF"/>
                </a:solidFill>
                <a:effectLst>
                  <a:outerShdw blurRad="50800" dist="38100" dir="2700000">
                    <a:srgbClr val="000000">
                      <a:alpha val="43000"/>
                    </a:srgbClr>
                  </a:outerShdw>
                </a:effectLst>
              </a:rPr>
              <a:t>Information </a:t>
            </a:r>
            <a:r>
              <a:rPr lang="en-US" sz="2400" b="1" dirty="0">
                <a:solidFill>
                  <a:srgbClr val="FFFFFF"/>
                </a:solidFill>
                <a:effectLst>
                  <a:outerShdw blurRad="50800" dist="38100" dir="2700000">
                    <a:srgbClr val="000000">
                      <a:alpha val="43000"/>
                    </a:srgbClr>
                  </a:outerShdw>
                </a:effectLst>
              </a:rPr>
              <a:t>Production</a:t>
            </a:r>
            <a:endParaRPr lang="en-US" sz="2400" b="1" dirty="0" smtClean="0">
              <a:solidFill>
                <a:srgbClr val="FFFFFF"/>
              </a:solidFill>
              <a:effectLst>
                <a:outerShdw blurRad="50800" dist="38100" dir="2700000">
                  <a:srgbClr val="000000">
                    <a:alpha val="43000"/>
                  </a:srgbClr>
                </a:outerShdw>
              </a:effectLst>
            </a:endParaRPr>
          </a:p>
          <a:p>
            <a:pPr lvl="1">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spread </a:t>
            </a:r>
            <a:r>
              <a:rPr lang="en-US" sz="2400" dirty="0">
                <a:solidFill>
                  <a:srgbClr val="FFFFFF"/>
                </a:solidFill>
                <a:effectLst>
                  <a:outerShdw blurRad="50800" dist="38100" dir="2700000">
                    <a:srgbClr val="000000">
                      <a:alpha val="43000"/>
                    </a:srgbClr>
                  </a:outerShdw>
                </a:effectLst>
              </a:rPr>
              <a:t>sheets, graphing calculators,</a:t>
            </a:r>
            <a:r>
              <a:rPr lang="en-US" sz="2400" dirty="0" smtClean="0">
                <a:solidFill>
                  <a:srgbClr val="FFFFFF"/>
                </a:solidFill>
                <a:effectLst>
                  <a:outerShdw blurRad="50800" dist="38100" dir="2700000">
                    <a:srgbClr val="000000">
                      <a:alpha val="43000"/>
                    </a:srgbClr>
                  </a:outerShdw>
                </a:effectLst>
              </a:rPr>
              <a:t> data probes, etc</a:t>
            </a:r>
            <a:r>
              <a:rPr lang="en-US" sz="2400" dirty="0">
                <a:solidFill>
                  <a:srgbClr val="FFFFFF"/>
                </a:solidFill>
                <a:effectLst>
                  <a:outerShdw blurRad="50800" dist="38100" dir="2700000">
                    <a:srgbClr val="000000">
                      <a:alpha val="43000"/>
                    </a:srgbClr>
                  </a:outerShdw>
                </a:effectLst>
              </a:rPr>
              <a:t>.</a:t>
            </a:r>
            <a:endParaRPr lang="en-US" sz="2400" dirty="0" smtClean="0">
              <a:solidFill>
                <a:srgbClr val="FFFFFF"/>
              </a:solidFill>
              <a:effectLst>
                <a:outerShdw blurRad="50800" dist="38100" dir="2700000">
                  <a:srgbClr val="000000">
                    <a:alpha val="43000"/>
                  </a:srgbClr>
                </a:outerShdw>
              </a:effectLst>
            </a:endParaRPr>
          </a:p>
          <a:p>
            <a:pPr>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a:t>
            </a:r>
            <a:r>
              <a:rPr lang="en-US" sz="2400" b="1" dirty="0" smtClean="0">
                <a:solidFill>
                  <a:srgbClr val="FFFFFF"/>
                </a:solidFill>
                <a:effectLst>
                  <a:outerShdw blurRad="50800" dist="38100" dir="2700000">
                    <a:srgbClr val="000000">
                      <a:alpha val="43000"/>
                    </a:srgbClr>
                  </a:outerShdw>
                </a:effectLst>
              </a:rPr>
              <a:t>Information </a:t>
            </a:r>
            <a:r>
              <a:rPr lang="en-US" sz="2400" b="1" dirty="0">
                <a:solidFill>
                  <a:srgbClr val="FFFFFF"/>
                </a:solidFill>
                <a:effectLst>
                  <a:outerShdw blurRad="50800" dist="38100" dir="2700000">
                    <a:srgbClr val="000000">
                      <a:alpha val="43000"/>
                    </a:srgbClr>
                  </a:outerShdw>
                </a:effectLst>
              </a:rPr>
              <a:t>Presentation </a:t>
            </a:r>
            <a:endParaRPr lang="en-US" sz="2400" b="1" dirty="0" smtClean="0">
              <a:solidFill>
                <a:srgbClr val="FFFFFF"/>
              </a:solidFill>
              <a:effectLst>
                <a:outerShdw blurRad="50800" dist="38100" dir="2700000">
                  <a:srgbClr val="000000">
                    <a:alpha val="43000"/>
                  </a:srgbClr>
                </a:outerShdw>
              </a:effectLst>
            </a:endParaRPr>
          </a:p>
          <a:p>
            <a:pPr lvl="1">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PowerPoint, </a:t>
            </a:r>
            <a:r>
              <a:rPr lang="en-US" sz="2400" dirty="0" err="1" smtClean="0">
                <a:solidFill>
                  <a:srgbClr val="FFFFFF"/>
                </a:solidFill>
                <a:effectLst>
                  <a:outerShdw blurRad="50800" dist="38100" dir="2700000">
                    <a:srgbClr val="000000">
                      <a:alpha val="43000"/>
                    </a:srgbClr>
                  </a:outerShdw>
                </a:effectLst>
              </a:rPr>
              <a:t>iMovie</a:t>
            </a:r>
            <a:r>
              <a:rPr lang="en-US" sz="2400" dirty="0" smtClean="0">
                <a:solidFill>
                  <a:srgbClr val="FFFFFF"/>
                </a:solidFill>
                <a:effectLst>
                  <a:outerShdw blurRad="50800" dist="38100" dir="2700000">
                    <a:srgbClr val="000000">
                      <a:alpha val="43000"/>
                    </a:srgbClr>
                  </a:outerShdw>
                </a:effectLst>
              </a:rPr>
              <a:t>, podcasts, blogs, You Tube, </a:t>
            </a:r>
            <a:r>
              <a:rPr lang="en-US" sz="2400" dirty="0" err="1" smtClean="0">
                <a:solidFill>
                  <a:srgbClr val="FFFFFF"/>
                </a:solidFill>
                <a:effectLst>
                  <a:outerShdw blurRad="50800" dist="38100" dir="2700000">
                    <a:srgbClr val="000000">
                      <a:alpha val="43000"/>
                    </a:srgbClr>
                  </a:outerShdw>
                </a:effectLst>
              </a:rPr>
              <a:t>Prezi</a:t>
            </a:r>
            <a:endParaRPr lang="en-US" sz="2400" dirty="0" smtClean="0">
              <a:solidFill>
                <a:srgbClr val="FFFFFF"/>
              </a:solidFill>
              <a:effectLst>
                <a:outerShdw blurRad="50800" dist="38100" dir="2700000">
                  <a:srgbClr val="000000">
                    <a:alpha val="43000"/>
                  </a:srgbClr>
                </a:outerShdw>
              </a:effectLst>
            </a:endParaRPr>
          </a:p>
          <a:p>
            <a:pPr>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a:t>
            </a:r>
            <a:r>
              <a:rPr lang="en-US" sz="2400" b="1" dirty="0" smtClean="0">
                <a:solidFill>
                  <a:srgbClr val="FFFFFF"/>
                </a:solidFill>
                <a:effectLst>
                  <a:outerShdw blurRad="50800" dist="38100" dir="2700000">
                    <a:srgbClr val="000000">
                      <a:alpha val="43000"/>
                    </a:srgbClr>
                  </a:outerShdw>
                </a:effectLst>
              </a:rPr>
              <a:t>Communication</a:t>
            </a:r>
            <a:r>
              <a:rPr lang="en-US" sz="2400" dirty="0">
                <a:solidFill>
                  <a:srgbClr val="FFFFFF"/>
                </a:solidFill>
                <a:effectLst>
                  <a:outerShdw blurRad="50800" dist="38100" dir="2700000">
                    <a:srgbClr val="000000">
                      <a:alpha val="43000"/>
                    </a:srgbClr>
                  </a:outerShdw>
                </a:effectLst>
              </a:rPr>
              <a:t>,</a:t>
            </a:r>
            <a:endParaRPr lang="en-US" sz="2400" dirty="0" smtClean="0">
              <a:solidFill>
                <a:srgbClr val="FFFFFF"/>
              </a:solidFill>
              <a:effectLst>
                <a:outerShdw blurRad="50800" dist="38100" dir="2700000">
                  <a:srgbClr val="000000">
                    <a:alpha val="43000"/>
                  </a:srgbClr>
                </a:outerShdw>
              </a:effectLst>
            </a:endParaRPr>
          </a:p>
          <a:p>
            <a:pPr lvl="1">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Social networks, </a:t>
            </a:r>
            <a:r>
              <a:rPr lang="en-US" sz="2400" dirty="0" err="1" smtClean="0">
                <a:solidFill>
                  <a:srgbClr val="FFFFFF"/>
                </a:solidFill>
                <a:effectLst>
                  <a:outerShdw blurRad="50800" dist="38100" dir="2700000">
                    <a:srgbClr val="000000">
                      <a:alpha val="43000"/>
                    </a:srgbClr>
                  </a:outerShdw>
                </a:effectLst>
              </a:rPr>
              <a:t>Wikis</a:t>
            </a:r>
            <a:r>
              <a:rPr lang="en-US" sz="2400" dirty="0" smtClean="0">
                <a:solidFill>
                  <a:srgbClr val="FFFFFF"/>
                </a:solidFill>
                <a:effectLst>
                  <a:outerShdw blurRad="50800" dist="38100" dir="2700000">
                    <a:srgbClr val="000000">
                      <a:alpha val="43000"/>
                    </a:srgbClr>
                  </a:outerShdw>
                </a:effectLst>
              </a:rPr>
              <a:t>, video conferences, etc</a:t>
            </a:r>
            <a:r>
              <a:rPr lang="en-US" sz="2400" dirty="0">
                <a:solidFill>
                  <a:srgbClr val="FFFFFF"/>
                </a:solidFill>
                <a:effectLst>
                  <a:outerShdw blurRad="50800" dist="38100" dir="2700000">
                    <a:srgbClr val="000000">
                      <a:alpha val="43000"/>
                    </a:srgbClr>
                  </a:outerShdw>
                </a:effectLst>
              </a:rPr>
              <a:t>. </a:t>
            </a:r>
            <a:endParaRPr lang="en-US" sz="2400" dirty="0" smtClean="0">
              <a:solidFill>
                <a:srgbClr val="FFFFFF"/>
              </a:solidFill>
              <a:effectLst>
                <a:outerShdw blurRad="50800" dist="38100" dir="2700000">
                  <a:srgbClr val="000000">
                    <a:alpha val="43000"/>
                  </a:srgbClr>
                </a:outerShdw>
              </a:effectLst>
            </a:endParaRPr>
          </a:p>
          <a:p>
            <a:pPr>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a:t>
            </a:r>
            <a:r>
              <a:rPr lang="en-US" sz="2400" b="1" dirty="0" smtClean="0">
                <a:solidFill>
                  <a:srgbClr val="FFFFFF"/>
                </a:solidFill>
                <a:effectLst>
                  <a:outerShdw blurRad="50800" dist="38100" dir="2700000">
                    <a:srgbClr val="000000">
                      <a:alpha val="43000"/>
                    </a:srgbClr>
                  </a:outerShdw>
                </a:effectLst>
              </a:rPr>
              <a:t>Moral </a:t>
            </a:r>
            <a:r>
              <a:rPr lang="en-US" sz="2400" b="1" dirty="0">
                <a:solidFill>
                  <a:srgbClr val="FFFFFF"/>
                </a:solidFill>
                <a:effectLst>
                  <a:outerShdw blurRad="50800" dist="38100" dir="2700000">
                    <a:srgbClr val="000000">
                      <a:alpha val="43000"/>
                    </a:srgbClr>
                  </a:outerShdw>
                </a:effectLst>
              </a:rPr>
              <a:t>and Ethical Considerations </a:t>
            </a:r>
            <a:endParaRPr lang="en-US" sz="2400" b="1" dirty="0" smtClean="0">
              <a:solidFill>
                <a:srgbClr val="FFFFFF"/>
              </a:solidFill>
              <a:effectLst>
                <a:outerShdw blurRad="50800" dist="38100" dir="2700000">
                  <a:srgbClr val="000000">
                    <a:alpha val="43000"/>
                  </a:srgbClr>
                </a:outerShdw>
              </a:effectLst>
            </a:endParaRPr>
          </a:p>
          <a:p>
            <a:pPr lvl="1">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Who </a:t>
            </a:r>
            <a:r>
              <a:rPr lang="en-US" sz="2400" dirty="0">
                <a:solidFill>
                  <a:srgbClr val="FFFFFF"/>
                </a:solidFill>
                <a:effectLst>
                  <a:outerShdw blurRad="50800" dist="38100" dir="2700000">
                    <a:srgbClr val="000000">
                      <a:alpha val="43000"/>
                    </a:srgbClr>
                  </a:outerShdw>
                </a:effectLst>
              </a:rPr>
              <a:t>is served?  Who learns?  </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500"/>
                                        <p:tgtEl>
                                          <p:spTgt spid="1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fade">
                                      <p:cBhvr>
                                        <p:cTn id="12" dur="500"/>
                                        <p:tgtEl>
                                          <p:spTgt spid="12291">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291">
                                            <p:txEl>
                                              <p:pRg st="2" end="2"/>
                                            </p:txEl>
                                          </p:spTgt>
                                        </p:tgtEl>
                                        <p:attrNameLst>
                                          <p:attrName>style.visibility</p:attrName>
                                        </p:attrNameLst>
                                      </p:cBhvr>
                                      <p:to>
                                        <p:strVal val="visible"/>
                                      </p:to>
                                    </p:set>
                                    <p:animEffect transition="in" filter="fade">
                                      <p:cBhvr>
                                        <p:cTn id="15" dur="500"/>
                                        <p:tgtEl>
                                          <p:spTgt spid="12291">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291">
                                            <p:txEl>
                                              <p:pRg st="3" end="3"/>
                                            </p:txEl>
                                          </p:spTgt>
                                        </p:tgtEl>
                                        <p:attrNameLst>
                                          <p:attrName>style.visibility</p:attrName>
                                        </p:attrNameLst>
                                      </p:cBhvr>
                                      <p:to>
                                        <p:strVal val="visible"/>
                                      </p:to>
                                    </p:set>
                                    <p:animEffect transition="in" filter="fade">
                                      <p:cBhvr>
                                        <p:cTn id="20" dur="500"/>
                                        <p:tgtEl>
                                          <p:spTgt spid="12291">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291">
                                            <p:txEl>
                                              <p:pRg st="4" end="4"/>
                                            </p:txEl>
                                          </p:spTgt>
                                        </p:tgtEl>
                                        <p:attrNameLst>
                                          <p:attrName>style.visibility</p:attrName>
                                        </p:attrNameLst>
                                      </p:cBhvr>
                                      <p:to>
                                        <p:strVal val="visible"/>
                                      </p:to>
                                    </p:set>
                                    <p:animEffect transition="in" filter="fade">
                                      <p:cBhvr>
                                        <p:cTn id="23" dur="500"/>
                                        <p:tgtEl>
                                          <p:spTgt spid="12291">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291">
                                            <p:txEl>
                                              <p:pRg st="5" end="5"/>
                                            </p:txEl>
                                          </p:spTgt>
                                        </p:tgtEl>
                                        <p:attrNameLst>
                                          <p:attrName>style.visibility</p:attrName>
                                        </p:attrNameLst>
                                      </p:cBhvr>
                                      <p:to>
                                        <p:strVal val="visible"/>
                                      </p:to>
                                    </p:set>
                                    <p:animEffect transition="in" filter="fade">
                                      <p:cBhvr>
                                        <p:cTn id="28" dur="500"/>
                                        <p:tgtEl>
                                          <p:spTgt spid="12291">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291">
                                            <p:txEl>
                                              <p:pRg st="6" end="6"/>
                                            </p:txEl>
                                          </p:spTgt>
                                        </p:tgtEl>
                                        <p:attrNameLst>
                                          <p:attrName>style.visibility</p:attrName>
                                        </p:attrNameLst>
                                      </p:cBhvr>
                                      <p:to>
                                        <p:strVal val="visible"/>
                                      </p:to>
                                    </p:set>
                                    <p:animEffect transition="in" filter="fade">
                                      <p:cBhvr>
                                        <p:cTn id="31" dur="500"/>
                                        <p:tgtEl>
                                          <p:spTgt spid="12291">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291">
                                            <p:txEl>
                                              <p:pRg st="7" end="7"/>
                                            </p:txEl>
                                          </p:spTgt>
                                        </p:tgtEl>
                                        <p:attrNameLst>
                                          <p:attrName>style.visibility</p:attrName>
                                        </p:attrNameLst>
                                      </p:cBhvr>
                                      <p:to>
                                        <p:strVal val="visible"/>
                                      </p:to>
                                    </p:set>
                                    <p:animEffect transition="in" filter="fade">
                                      <p:cBhvr>
                                        <p:cTn id="36" dur="500"/>
                                        <p:tgtEl>
                                          <p:spTgt spid="12291">
                                            <p:txEl>
                                              <p:pRg st="7" end="7"/>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291">
                                            <p:txEl>
                                              <p:pRg st="8" end="8"/>
                                            </p:txEl>
                                          </p:spTgt>
                                        </p:tgtEl>
                                        <p:attrNameLst>
                                          <p:attrName>style.visibility</p:attrName>
                                        </p:attrNameLst>
                                      </p:cBhvr>
                                      <p:to>
                                        <p:strVal val="visible"/>
                                      </p:to>
                                    </p:set>
                                    <p:animEffect transition="in" filter="fade">
                                      <p:cBhvr>
                                        <p:cTn id="39" dur="500"/>
                                        <p:tgtEl>
                                          <p:spTgt spid="12291">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2291">
                                            <p:txEl>
                                              <p:pRg st="9" end="9"/>
                                            </p:txEl>
                                          </p:spTgt>
                                        </p:tgtEl>
                                        <p:attrNameLst>
                                          <p:attrName>style.visibility</p:attrName>
                                        </p:attrNameLst>
                                      </p:cBhvr>
                                      <p:to>
                                        <p:strVal val="visible"/>
                                      </p:to>
                                    </p:set>
                                    <p:animEffect transition="in" filter="fade">
                                      <p:cBhvr>
                                        <p:cTn id="44" dur="500"/>
                                        <p:tgtEl>
                                          <p:spTgt spid="12291">
                                            <p:txEl>
                                              <p:pRg st="9" end="9"/>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291">
                                            <p:txEl>
                                              <p:pRg st="10" end="10"/>
                                            </p:txEl>
                                          </p:spTgt>
                                        </p:tgtEl>
                                        <p:attrNameLst>
                                          <p:attrName>style.visibility</p:attrName>
                                        </p:attrNameLst>
                                      </p:cBhvr>
                                      <p:to>
                                        <p:strVal val="visible"/>
                                      </p:to>
                                    </p:set>
                                    <p:animEffect transition="in" filter="fade">
                                      <p:cBhvr>
                                        <p:cTn id="47" dur="500"/>
                                        <p:tgtEl>
                                          <p:spTgt spid="1229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304800" y="304800"/>
            <a:ext cx="7772400" cy="1143000"/>
          </a:xfrm>
          <a:noFill/>
        </p:spPr>
        <p:txBody>
          <a:bodyPr lIns="90487" tIns="44450" rIns="90487" bIns="44450"/>
          <a:lstStyle/>
          <a:p>
            <a:r>
              <a:rPr lang="en-US" sz="4800" dirty="0">
                <a:solidFill>
                  <a:srgbClr val="FFFFFF"/>
                </a:solidFill>
                <a:effectLst>
                  <a:outerShdw blurRad="50800" dist="38100" dir="2700000">
                    <a:srgbClr val="000000">
                      <a:alpha val="43000"/>
                    </a:srgbClr>
                  </a:outerShdw>
                </a:effectLst>
              </a:rPr>
              <a:t>The Assignments</a:t>
            </a:r>
            <a:endParaRPr lang="en-US" dirty="0">
              <a:solidFill>
                <a:srgbClr val="FFFFFF"/>
              </a:solidFill>
              <a:effectLst>
                <a:outerShdw blurRad="50800" dist="38100" dir="2700000">
                  <a:srgbClr val="000000">
                    <a:alpha val="43000"/>
                  </a:srgbClr>
                </a:outerShdw>
              </a:effectLst>
            </a:endParaRPr>
          </a:p>
        </p:txBody>
      </p:sp>
      <p:sp>
        <p:nvSpPr>
          <p:cNvPr id="13315" name="Rectangle 3"/>
          <p:cNvSpPr>
            <a:spLocks noGrp="1" noChangeArrowheads="1"/>
          </p:cNvSpPr>
          <p:nvPr>
            <p:ph type="body" idx="1"/>
          </p:nvPr>
        </p:nvSpPr>
        <p:spPr>
          <a:xfrm>
            <a:off x="1063625" y="2286000"/>
            <a:ext cx="7013575" cy="3048000"/>
          </a:xfrm>
        </p:spPr>
        <p:txBody>
          <a:bodyPr lIns="90487" tIns="44450" rIns="90487" bIns="44450">
            <a:normAutofit fontScale="92500"/>
          </a:bodyPr>
          <a:lstStyle/>
          <a:p>
            <a:pPr>
              <a:buNone/>
              <a:defRPr/>
            </a:pPr>
            <a:r>
              <a:rPr lang="en-US" sz="2800" dirty="0">
                <a:solidFill>
                  <a:srgbClr val="FFFFFF"/>
                </a:solidFill>
                <a:effectLst>
                  <a:outerShdw blurRad="50800" dist="38100" dir="2700000">
                    <a:srgbClr val="000000">
                      <a:alpha val="43000"/>
                    </a:srgbClr>
                  </a:outerShdw>
                </a:effectLst>
                <a:ea typeface="+mn-ea"/>
                <a:cs typeface="+mn-cs"/>
              </a:rPr>
              <a:t>The</a:t>
            </a:r>
            <a:r>
              <a:rPr lang="en-US" sz="2800" dirty="0" smtClean="0">
                <a:solidFill>
                  <a:srgbClr val="FFFFFF"/>
                </a:solidFill>
                <a:effectLst>
                  <a:outerShdw blurRad="50800" dist="38100" dir="2700000">
                    <a:srgbClr val="000000">
                      <a:alpha val="43000"/>
                    </a:srgbClr>
                  </a:outerShdw>
                </a:effectLst>
                <a:ea typeface="+mn-ea"/>
                <a:cs typeface="+mn-cs"/>
              </a:rPr>
              <a:t> </a:t>
            </a:r>
            <a:r>
              <a:rPr lang="en-US" sz="2800" dirty="0" smtClean="0">
                <a:solidFill>
                  <a:srgbClr val="FFFFFF"/>
                </a:solidFill>
                <a:effectLst>
                  <a:outerShdw blurRad="50800" dist="38100" dir="2700000">
                    <a:srgbClr val="000000">
                      <a:alpha val="43000"/>
                    </a:srgbClr>
                  </a:outerShdw>
                </a:effectLst>
              </a:rPr>
              <a:t>t</a:t>
            </a:r>
            <a:r>
              <a:rPr lang="en-US" sz="2800" dirty="0" smtClean="0">
                <a:solidFill>
                  <a:srgbClr val="FFFFFF"/>
                </a:solidFill>
                <a:effectLst>
                  <a:outerShdw blurRad="50800" dist="38100" dir="2700000">
                    <a:srgbClr val="000000">
                      <a:alpha val="43000"/>
                    </a:srgbClr>
                  </a:outerShdw>
                </a:effectLst>
                <a:ea typeface="+mn-ea"/>
                <a:cs typeface="+mn-cs"/>
              </a:rPr>
              <a:t>op page of the portfolio and one Tech Tool</a:t>
            </a:r>
          </a:p>
          <a:p>
            <a:pPr lvl="1">
              <a:buFont typeface="Times" pitchFamily="5" charset="0"/>
              <a:buChar char="•"/>
              <a:defRPr/>
            </a:pPr>
            <a:r>
              <a:rPr lang="en-US" sz="2400" dirty="0" smtClean="0">
                <a:solidFill>
                  <a:srgbClr val="FFFFFF"/>
                </a:solidFill>
                <a:effectLst>
                  <a:outerShdw blurRad="50800" dist="38100" dir="2700000">
                    <a:srgbClr val="000000">
                      <a:alpha val="43000"/>
                    </a:srgbClr>
                  </a:outerShdw>
                </a:effectLst>
              </a:rPr>
              <a:t>Due</a:t>
            </a:r>
            <a:r>
              <a:rPr lang="en-US" sz="2400" dirty="0" smtClean="0">
                <a:solidFill>
                  <a:srgbClr val="FFFF00"/>
                </a:solidFill>
                <a:effectLst>
                  <a:outerShdw blurRad="50800" dist="38100" dir="2700000">
                    <a:srgbClr val="000000">
                      <a:alpha val="43000"/>
                    </a:srgbClr>
                  </a:outerShdw>
                </a:effectLst>
              </a:rPr>
              <a:t> </a:t>
            </a:r>
            <a:r>
              <a:rPr lang="en-US" sz="2400" dirty="0" smtClean="0">
                <a:solidFill>
                  <a:srgbClr val="FFFF00"/>
                </a:solidFill>
                <a:effectLst>
                  <a:outerShdw blurRad="50800" dist="38100" dir="2700000">
                    <a:srgbClr val="000000">
                      <a:alpha val="43000"/>
                    </a:srgbClr>
                  </a:outerShdw>
                </a:effectLst>
              </a:rPr>
              <a:t>May 2</a:t>
            </a:r>
            <a:r>
              <a:rPr lang="en-US" sz="2400" baseline="30000" dirty="0" smtClean="0">
                <a:solidFill>
                  <a:srgbClr val="FFFF00"/>
                </a:solidFill>
                <a:effectLst>
                  <a:outerShdw blurRad="50800" dist="38100" dir="2700000">
                    <a:srgbClr val="000000">
                      <a:alpha val="43000"/>
                    </a:srgbClr>
                  </a:outerShdw>
                </a:effectLst>
              </a:rPr>
              <a:t>nd</a:t>
            </a:r>
            <a:r>
              <a:rPr lang="en-US" sz="2400" dirty="0" smtClean="0">
                <a:solidFill>
                  <a:srgbClr val="FFFF00"/>
                </a:solidFill>
                <a:effectLst>
                  <a:outerShdw blurRad="50800" dist="38100" dir="2700000">
                    <a:srgbClr val="000000">
                      <a:alpha val="43000"/>
                    </a:srgbClr>
                  </a:outerShdw>
                </a:effectLst>
              </a:rPr>
              <a:t> </a:t>
            </a:r>
            <a:endParaRPr lang="en-US" sz="2400" dirty="0" smtClean="0">
              <a:solidFill>
                <a:srgbClr val="FFFF00"/>
              </a:solidFill>
              <a:effectLst>
                <a:outerShdw blurRad="50800" dist="38100" dir="2700000">
                  <a:srgbClr val="000000">
                    <a:alpha val="43000"/>
                  </a:srgbClr>
                </a:outerShdw>
              </a:effectLst>
              <a:ea typeface="+mn-ea"/>
              <a:cs typeface="+mn-cs"/>
            </a:endParaRPr>
          </a:p>
          <a:p>
            <a:pPr>
              <a:buNone/>
              <a:defRPr/>
            </a:pPr>
            <a:r>
              <a:rPr lang="en-US" sz="2800" dirty="0" smtClean="0">
                <a:solidFill>
                  <a:srgbClr val="FFFFFF"/>
                </a:solidFill>
                <a:effectLst>
                  <a:outerShdw blurRad="50800" dist="38100" dir="2700000">
                    <a:srgbClr val="000000">
                      <a:alpha val="43000"/>
                    </a:srgbClr>
                  </a:outerShdw>
                </a:effectLst>
                <a:ea typeface="+mn-ea"/>
                <a:cs typeface="+mn-cs"/>
              </a:rPr>
              <a:t>The whole portfolio w</a:t>
            </a:r>
            <a:r>
              <a:rPr lang="en-US" sz="2800" dirty="0" smtClean="0">
                <a:solidFill>
                  <a:srgbClr val="FFFFFF"/>
                </a:solidFill>
                <a:effectLst>
                  <a:outerShdw blurRad="50800" dist="38100" dir="2700000">
                    <a:srgbClr val="000000">
                      <a:alpha val="43000"/>
                    </a:srgbClr>
                  </a:outerShdw>
                </a:effectLst>
              </a:rPr>
              <a:t>ith all three</a:t>
            </a:r>
            <a:r>
              <a:rPr lang="en-US" sz="2800" dirty="0" smtClean="0">
                <a:solidFill>
                  <a:srgbClr val="FFFFFF"/>
                </a:solidFill>
                <a:effectLst>
                  <a:outerShdw blurRad="50800" dist="38100" dir="2700000">
                    <a:srgbClr val="000000">
                      <a:alpha val="43000"/>
                    </a:srgbClr>
                  </a:outerShdw>
                </a:effectLst>
                <a:ea typeface="+mn-ea"/>
                <a:cs typeface="+mn-cs"/>
              </a:rPr>
              <a:t> Tech Tool</a:t>
            </a:r>
            <a:r>
              <a:rPr lang="en-US" sz="2800" dirty="0" smtClean="0">
                <a:solidFill>
                  <a:srgbClr val="FFFFFF"/>
                </a:solidFill>
                <a:effectLst>
                  <a:outerShdw blurRad="50800" dist="38100" dir="2700000">
                    <a:srgbClr val="000000">
                      <a:alpha val="43000"/>
                    </a:srgbClr>
                  </a:outerShdw>
                </a:effectLst>
              </a:rPr>
              <a:t>s</a:t>
            </a:r>
            <a:r>
              <a:rPr lang="en-US" sz="2800" dirty="0" smtClean="0">
                <a:solidFill>
                  <a:srgbClr val="FFFFFF"/>
                </a:solidFill>
                <a:effectLst>
                  <a:outerShdw blurRad="50800" dist="38100" dir="2700000">
                    <a:srgbClr val="000000">
                      <a:alpha val="43000"/>
                    </a:srgbClr>
                  </a:outerShdw>
                </a:effectLst>
                <a:ea typeface="+mn-ea"/>
                <a:cs typeface="+mn-cs"/>
              </a:rPr>
              <a:t> </a:t>
            </a:r>
            <a:r>
              <a:rPr lang="en-US" sz="2400" dirty="0" smtClean="0">
                <a:solidFill>
                  <a:srgbClr val="FFFFFF"/>
                </a:solidFill>
                <a:effectLst>
                  <a:outerShdw blurRad="50800" dist="38100" dir="2700000">
                    <a:srgbClr val="000000">
                      <a:alpha val="43000"/>
                    </a:srgbClr>
                  </a:outerShdw>
                </a:effectLst>
                <a:ea typeface="+mn-ea"/>
                <a:cs typeface="+mn-cs"/>
              </a:rPr>
              <a:t>(at least one must be labeled as a Diversity Resource)</a:t>
            </a:r>
          </a:p>
          <a:p>
            <a:pPr lvl="1">
              <a:buFont typeface="Times" pitchFamily="5" charset="0"/>
              <a:buChar char="•"/>
              <a:defRPr/>
            </a:pPr>
            <a:r>
              <a:rPr lang="en-US" sz="2400" dirty="0" smtClean="0">
                <a:solidFill>
                  <a:schemeClr val="bg1"/>
                </a:solidFill>
                <a:effectLst>
                  <a:outerShdw blurRad="50800" dist="38100" dir="2700000">
                    <a:srgbClr val="000000">
                      <a:alpha val="43000"/>
                    </a:srgbClr>
                  </a:outerShdw>
                </a:effectLst>
              </a:rPr>
              <a:t>Due</a:t>
            </a:r>
            <a:r>
              <a:rPr lang="en-US" sz="2400" dirty="0" smtClean="0">
                <a:solidFill>
                  <a:srgbClr val="FFFF00"/>
                </a:solidFill>
                <a:effectLst>
                  <a:outerShdw blurRad="50800" dist="38100" dir="2700000">
                    <a:srgbClr val="000000">
                      <a:alpha val="43000"/>
                    </a:srgbClr>
                  </a:outerShdw>
                </a:effectLst>
              </a:rPr>
              <a:t> </a:t>
            </a:r>
            <a:r>
              <a:rPr lang="en-US" sz="2400" dirty="0" smtClean="0">
                <a:solidFill>
                  <a:srgbClr val="FFFF00"/>
                </a:solidFill>
                <a:effectLst>
                  <a:outerShdw blurRad="50800" dist="38100" dir="2700000">
                    <a:srgbClr val="000000">
                      <a:alpha val="43000"/>
                    </a:srgbClr>
                  </a:outerShdw>
                </a:effectLst>
              </a:rPr>
              <a:t>May 16</a:t>
            </a:r>
            <a:r>
              <a:rPr lang="en-US" sz="2400" baseline="30000" dirty="0" smtClean="0">
                <a:solidFill>
                  <a:srgbClr val="FFFF00"/>
                </a:solidFill>
                <a:effectLst>
                  <a:outerShdw blurRad="50800" dist="38100" dir="2700000">
                    <a:srgbClr val="000000">
                      <a:alpha val="43000"/>
                    </a:srgbClr>
                  </a:outerShdw>
                </a:effectLst>
              </a:rPr>
              <a:t>th</a:t>
            </a:r>
            <a:r>
              <a:rPr lang="en-US" sz="2400" dirty="0" smtClean="0">
                <a:solidFill>
                  <a:srgbClr val="FFFF00"/>
                </a:solidFill>
                <a:effectLst>
                  <a:outerShdw blurRad="50800" dist="38100" dir="2700000">
                    <a:srgbClr val="000000">
                      <a:alpha val="43000"/>
                    </a:srgbClr>
                  </a:outerShdw>
                </a:effectLst>
              </a:rPr>
              <a:t> </a:t>
            </a:r>
            <a:endParaRPr lang="en-US" sz="2400" dirty="0" smtClean="0">
              <a:solidFill>
                <a:srgbClr val="FFFF00"/>
              </a:solidFill>
              <a:effectLst>
                <a:outerShdw blurRad="50800" dist="38100" dir="2700000">
                  <a:srgbClr val="000000">
                    <a:alpha val="43000"/>
                  </a:srgbClr>
                </a:outerShdw>
              </a:effectLst>
              <a:ea typeface="+mn-ea"/>
              <a:cs typeface="+mn-cs"/>
            </a:endParaRPr>
          </a:p>
          <a:p>
            <a:pPr>
              <a:buNone/>
              <a:defRPr/>
            </a:pPr>
            <a:r>
              <a:rPr lang="en-US" sz="2800" dirty="0" smtClean="0">
                <a:solidFill>
                  <a:srgbClr val="FFFFFF"/>
                </a:solidFill>
                <a:effectLst>
                  <a:outerShdw blurRad="50800" dist="38100" dir="2700000">
                    <a:srgbClr val="000000">
                      <a:alpha val="43000"/>
                    </a:srgbClr>
                  </a:outerShdw>
                </a:effectLst>
                <a:ea typeface="+mn-ea"/>
                <a:cs typeface="+mn-cs"/>
              </a:rPr>
              <a:t>Societal Issues Threaded Discussion</a:t>
            </a:r>
          </a:p>
          <a:p>
            <a:pPr lvl="1">
              <a:buFont typeface="Times" pitchFamily="5" charset="0"/>
              <a:buChar char="•"/>
              <a:defRPr/>
            </a:pPr>
            <a:r>
              <a:rPr lang="en-US" sz="2400" dirty="0" smtClean="0">
                <a:solidFill>
                  <a:srgbClr val="FFFFFF"/>
                </a:solidFill>
                <a:effectLst>
                  <a:outerShdw blurRad="50800" dist="38100" dir="2700000">
                    <a:srgbClr val="000000">
                      <a:alpha val="43000"/>
                    </a:srgbClr>
                  </a:outerShdw>
                </a:effectLst>
              </a:rPr>
              <a:t>1</a:t>
            </a:r>
            <a:r>
              <a:rPr lang="en-US" sz="2400" baseline="30000" dirty="0" smtClean="0">
                <a:solidFill>
                  <a:srgbClr val="FFFFFF"/>
                </a:solidFill>
                <a:effectLst>
                  <a:outerShdw blurRad="50800" dist="38100" dir="2700000">
                    <a:srgbClr val="000000">
                      <a:alpha val="43000"/>
                    </a:srgbClr>
                  </a:outerShdw>
                </a:effectLst>
              </a:rPr>
              <a:t>st</a:t>
            </a:r>
            <a:r>
              <a:rPr lang="en-US" sz="2400" dirty="0" smtClean="0">
                <a:solidFill>
                  <a:srgbClr val="FFFFFF"/>
                </a:solidFill>
                <a:effectLst>
                  <a:outerShdw blurRad="50800" dist="38100" dir="2700000">
                    <a:srgbClr val="000000">
                      <a:alpha val="43000"/>
                    </a:srgbClr>
                  </a:outerShdw>
                </a:effectLst>
              </a:rPr>
              <a:t> post due </a:t>
            </a:r>
            <a:r>
              <a:rPr lang="en-US" sz="2400" dirty="0" smtClean="0">
                <a:solidFill>
                  <a:srgbClr val="FFFF00"/>
                </a:solidFill>
                <a:effectLst>
                  <a:outerShdw blurRad="50800" dist="38100" dir="2700000">
                    <a:srgbClr val="000000">
                      <a:alpha val="43000"/>
                    </a:srgbClr>
                  </a:outerShdw>
                </a:effectLst>
              </a:rPr>
              <a:t>May 14</a:t>
            </a:r>
            <a:r>
              <a:rPr lang="en-US" sz="2400" baseline="30000" dirty="0" smtClean="0">
                <a:solidFill>
                  <a:srgbClr val="FFFF00"/>
                </a:solidFill>
                <a:effectLst>
                  <a:outerShdw blurRad="50800" dist="38100" dir="2700000">
                    <a:srgbClr val="000000">
                      <a:alpha val="43000"/>
                    </a:srgbClr>
                  </a:outerShdw>
                </a:effectLst>
              </a:rPr>
              <a:t>th</a:t>
            </a:r>
            <a:r>
              <a:rPr lang="en-US" sz="2400" dirty="0" smtClean="0">
                <a:solidFill>
                  <a:srgbClr val="FFFFFF"/>
                </a:solidFill>
                <a:effectLst>
                  <a:outerShdw blurRad="50800" dist="38100" dir="2700000">
                    <a:srgbClr val="000000">
                      <a:alpha val="43000"/>
                    </a:srgbClr>
                  </a:outerShdw>
                </a:effectLst>
              </a:rPr>
              <a:t>, </a:t>
            </a:r>
            <a:r>
              <a:rPr lang="en-US" sz="2400" dirty="0" smtClean="0">
                <a:solidFill>
                  <a:srgbClr val="FFFFFF"/>
                </a:solidFill>
                <a:effectLst>
                  <a:outerShdw blurRad="50800" dist="38100" dir="2700000">
                    <a:srgbClr val="000000">
                      <a:alpha val="43000"/>
                    </a:srgbClr>
                  </a:outerShdw>
                </a:effectLst>
              </a:rPr>
              <a:t>final post due </a:t>
            </a:r>
            <a:r>
              <a:rPr lang="en-US" sz="2400" dirty="0" smtClean="0">
                <a:solidFill>
                  <a:srgbClr val="FFFF00"/>
                </a:solidFill>
                <a:effectLst>
                  <a:outerShdw blurRad="50800" dist="38100" dir="2700000">
                    <a:srgbClr val="000000">
                      <a:alpha val="43000"/>
                    </a:srgbClr>
                  </a:outerShdw>
                </a:effectLst>
              </a:rPr>
              <a:t>May 16</a:t>
            </a:r>
            <a:r>
              <a:rPr lang="en-US" sz="2400" baseline="30000" dirty="0" smtClean="0">
                <a:solidFill>
                  <a:srgbClr val="FFFF00"/>
                </a:solidFill>
                <a:effectLst>
                  <a:outerShdw blurRad="50800" dist="38100" dir="2700000">
                    <a:srgbClr val="000000">
                      <a:alpha val="43000"/>
                    </a:srgbClr>
                  </a:outerShdw>
                </a:effectLst>
              </a:rPr>
              <a:t>th</a:t>
            </a:r>
            <a:r>
              <a:rPr lang="en-US" sz="2400" dirty="0" smtClean="0">
                <a:solidFill>
                  <a:srgbClr val="FFFF00"/>
                </a:solidFill>
                <a:effectLst>
                  <a:outerShdw blurRad="50800" dist="38100" dir="2700000">
                    <a:srgbClr val="000000">
                      <a:alpha val="43000"/>
                    </a:srgbClr>
                  </a:outerShdw>
                </a:effectLst>
              </a:rPr>
              <a:t> </a:t>
            </a:r>
            <a:endParaRPr lang="en-US" sz="2400" dirty="0" smtClean="0">
              <a:solidFill>
                <a:srgbClr val="FFFF00"/>
              </a:solidFill>
              <a:effectLst>
                <a:outerShdw blurRad="50800" dist="38100" dir="2700000">
                  <a:srgbClr val="000000">
                    <a:alpha val="43000"/>
                  </a:srgbClr>
                </a:outerShdw>
              </a:effectLst>
              <a:ea typeface="+mn-ea"/>
              <a:cs typeface="+mn-cs"/>
            </a:endParaRPr>
          </a:p>
        </p:txBody>
      </p:sp>
      <p:sp>
        <p:nvSpPr>
          <p:cNvPr id="49156" name="Rectangle 4"/>
          <p:cNvSpPr>
            <a:spLocks noChangeArrowheads="1"/>
          </p:cNvSpPr>
          <p:nvPr/>
        </p:nvSpPr>
        <p:spPr bwMode="auto">
          <a:xfrm rot="-5400000">
            <a:off x="-1075959" y="3568643"/>
            <a:ext cx="3520344" cy="766877"/>
          </a:xfrm>
          <a:prstGeom prst="rect">
            <a:avLst/>
          </a:prstGeom>
          <a:noFill/>
          <a:ln w="12700">
            <a:noFill/>
            <a:miter lim="800000"/>
            <a:headEnd/>
            <a:tailEnd/>
          </a:ln>
        </p:spPr>
        <p:txBody>
          <a:bodyPr wrap="none" lIns="90487" tIns="44450" rIns="90487" bIns="44450">
            <a:prstTxWarp prst="textNoShape">
              <a:avLst/>
            </a:prstTxWarp>
            <a:spAutoFit/>
          </a:bodyPr>
          <a:lstStyle/>
          <a:p>
            <a:pPr>
              <a:defRPr/>
            </a:pPr>
            <a:r>
              <a:rPr lang="en-US" sz="4400" dirty="0">
                <a:effectLst>
                  <a:outerShdw blurRad="50800" dist="38100" dir="2700000">
                    <a:srgbClr val="000000">
                      <a:alpha val="43000"/>
                    </a:srgbClr>
                  </a:outerShdw>
                </a:effectLst>
              </a:rPr>
              <a:t>t</a:t>
            </a:r>
            <a:r>
              <a:rPr lang="en-US" sz="4400" dirty="0" smtClean="0">
                <a:effectLst>
                  <a:outerShdw blurRad="50800" dist="38100" dir="2700000">
                    <a:srgbClr val="000000">
                      <a:alpha val="43000"/>
                    </a:srgbClr>
                  </a:outerShdw>
                </a:effectLst>
              </a:rPr>
              <a:t>he e-portfolio</a:t>
            </a:r>
            <a:endParaRPr lang="en-US" sz="4400" dirty="0">
              <a:effectLst>
                <a:outerShdw blurRad="50800" dist="38100" dir="2700000">
                  <a:srgbClr val="000000">
                    <a:alpha val="43000"/>
                  </a:srgbClr>
                </a:outerShdw>
              </a:effectLst>
            </a:endParaRPr>
          </a:p>
        </p:txBody>
      </p:sp>
      <p:sp>
        <p:nvSpPr>
          <p:cNvPr id="49157" name="Rectangle 5"/>
          <p:cNvSpPr>
            <a:spLocks noChangeArrowheads="1"/>
          </p:cNvSpPr>
          <p:nvPr/>
        </p:nvSpPr>
        <p:spPr bwMode="auto">
          <a:xfrm rot="5400000">
            <a:off x="6696440" y="3721043"/>
            <a:ext cx="3520344" cy="766877"/>
          </a:xfrm>
          <a:prstGeom prst="rect">
            <a:avLst/>
          </a:prstGeom>
          <a:noFill/>
          <a:ln w="12700">
            <a:noFill/>
            <a:miter lim="800000"/>
            <a:headEnd/>
            <a:tailEnd/>
          </a:ln>
        </p:spPr>
        <p:txBody>
          <a:bodyPr wrap="none" lIns="90487" tIns="44450" rIns="90487" bIns="44450">
            <a:prstTxWarp prst="textNoShape">
              <a:avLst/>
            </a:prstTxWarp>
            <a:spAutoFit/>
          </a:bodyPr>
          <a:lstStyle/>
          <a:p>
            <a:pPr>
              <a:defRPr/>
            </a:pPr>
            <a:r>
              <a:rPr lang="en-US" sz="4400" dirty="0">
                <a:effectLst>
                  <a:outerShdw blurRad="50800" dist="38100" dir="2700000">
                    <a:srgbClr val="000000">
                      <a:alpha val="43000"/>
                    </a:srgbClr>
                  </a:outerShdw>
                </a:effectLst>
              </a:rPr>
              <a:t>t</a:t>
            </a:r>
            <a:r>
              <a:rPr lang="en-US" sz="4400" dirty="0" smtClean="0">
                <a:effectLst>
                  <a:outerShdw blurRad="50800" dist="38100" dir="2700000">
                    <a:srgbClr val="000000">
                      <a:alpha val="43000"/>
                    </a:srgbClr>
                  </a:outerShdw>
                </a:effectLst>
              </a:rPr>
              <a:t>he e-portfolio</a:t>
            </a:r>
            <a:endParaRPr lang="en-US" sz="4400" dirty="0">
              <a:effectLst>
                <a:outerShdw blurRad="50800" dist="38100" dir="2700000">
                  <a:srgbClr val="000000">
                    <a:alpha val="43000"/>
                  </a:srgbClr>
                </a:outerShdw>
              </a:effectLst>
            </a:endParaRPr>
          </a:p>
        </p:txBody>
      </p:sp>
      <p:sp>
        <p:nvSpPr>
          <p:cNvPr id="49158" name="Rectangle 6"/>
          <p:cNvSpPr>
            <a:spLocks noChangeArrowheads="1"/>
          </p:cNvSpPr>
          <p:nvPr/>
        </p:nvSpPr>
        <p:spPr bwMode="auto">
          <a:xfrm>
            <a:off x="2895600" y="1511300"/>
            <a:ext cx="3216925" cy="705321"/>
          </a:xfrm>
          <a:prstGeom prst="rect">
            <a:avLst/>
          </a:prstGeom>
          <a:noFill/>
          <a:ln w="12700">
            <a:noFill/>
            <a:miter lim="800000"/>
            <a:headEnd/>
            <a:tailEnd/>
          </a:ln>
        </p:spPr>
        <p:txBody>
          <a:bodyPr wrap="none" lIns="90487" tIns="44450" rIns="90487" bIns="44450">
            <a:prstTxWarp prst="textNoShape">
              <a:avLst/>
            </a:prstTxWarp>
            <a:spAutoFit/>
          </a:bodyPr>
          <a:lstStyle/>
          <a:p>
            <a:pPr>
              <a:defRPr/>
            </a:pPr>
            <a:r>
              <a:rPr lang="en-US" sz="4000" dirty="0">
                <a:effectLst>
                  <a:outerShdw blurRad="50800" dist="38100" dir="2700000">
                    <a:srgbClr val="000000">
                      <a:alpha val="43000"/>
                    </a:srgbClr>
                  </a:outerShdw>
                </a:effectLst>
              </a:rPr>
              <a:t>t</a:t>
            </a:r>
            <a:r>
              <a:rPr lang="en-US" sz="4000" dirty="0" smtClean="0">
                <a:effectLst>
                  <a:outerShdw blurRad="50800" dist="38100" dir="2700000">
                    <a:srgbClr val="000000">
                      <a:alpha val="43000"/>
                    </a:srgbClr>
                  </a:outerShdw>
                </a:effectLst>
              </a:rPr>
              <a:t>he e-portfolio</a:t>
            </a:r>
            <a:endParaRPr lang="en-US" sz="4000" dirty="0">
              <a:effectLst>
                <a:outerShdw blurRad="50800" dist="38100" dir="2700000">
                  <a:srgbClr val="000000">
                    <a:alpha val="43000"/>
                  </a:srgbClr>
                </a:outerShdw>
              </a:effectLst>
            </a:endParaRPr>
          </a:p>
        </p:txBody>
      </p:sp>
      <p:sp>
        <p:nvSpPr>
          <p:cNvPr id="49159" name="Rectangle 7"/>
          <p:cNvSpPr>
            <a:spLocks noChangeArrowheads="1"/>
          </p:cNvSpPr>
          <p:nvPr/>
        </p:nvSpPr>
        <p:spPr bwMode="auto">
          <a:xfrm>
            <a:off x="2895600" y="5268913"/>
            <a:ext cx="3216925" cy="705321"/>
          </a:xfrm>
          <a:prstGeom prst="rect">
            <a:avLst/>
          </a:prstGeom>
          <a:noFill/>
          <a:ln w="12700">
            <a:noFill/>
            <a:miter lim="800000"/>
            <a:headEnd/>
            <a:tailEnd/>
          </a:ln>
        </p:spPr>
        <p:txBody>
          <a:bodyPr wrap="none" lIns="90487" tIns="44450" rIns="90487" bIns="44450">
            <a:prstTxWarp prst="textNoShape">
              <a:avLst/>
            </a:prstTxWarp>
            <a:spAutoFit/>
          </a:bodyPr>
          <a:lstStyle/>
          <a:p>
            <a:pPr>
              <a:defRPr/>
            </a:pPr>
            <a:r>
              <a:rPr lang="en-US" sz="4000" dirty="0">
                <a:effectLst>
                  <a:outerShdw blurRad="50800" dist="38100" dir="2700000">
                    <a:srgbClr val="000000">
                      <a:alpha val="43000"/>
                    </a:srgbClr>
                  </a:outerShdw>
                </a:effectLst>
              </a:rPr>
              <a:t>t</a:t>
            </a:r>
            <a:r>
              <a:rPr lang="en-US" sz="4000" dirty="0" smtClean="0">
                <a:effectLst>
                  <a:outerShdw blurRad="50800" dist="38100" dir="2700000">
                    <a:srgbClr val="000000">
                      <a:alpha val="43000"/>
                    </a:srgbClr>
                  </a:outerShdw>
                </a:effectLst>
              </a:rPr>
              <a:t>he e-portfolio</a:t>
            </a:r>
            <a:endParaRPr lang="en-US" sz="4000" dirty="0">
              <a:effectLst>
                <a:outerShdw blurRad="50800" dist="38100" dir="2700000">
                  <a:srgbClr val="000000">
                    <a:alpha val="43000"/>
                  </a:srgbClr>
                </a:outerShdw>
              </a:effectLst>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fade">
                                      <p:cBhvr>
                                        <p:cTn id="7" dur="500"/>
                                        <p:tgtEl>
                                          <p:spTgt spid="1331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15">
                                            <p:txEl>
                                              <p:pRg st="1" end="1"/>
                                            </p:txEl>
                                          </p:spTgt>
                                        </p:tgtEl>
                                        <p:attrNameLst>
                                          <p:attrName>style.visibility</p:attrName>
                                        </p:attrNameLst>
                                      </p:cBhvr>
                                      <p:to>
                                        <p:strVal val="visible"/>
                                      </p:to>
                                    </p:set>
                                    <p:animEffect transition="in" filter="fade">
                                      <p:cBhvr>
                                        <p:cTn id="10" dur="500"/>
                                        <p:tgtEl>
                                          <p:spTgt spid="1331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animEffect transition="in" filter="fade">
                                      <p:cBhvr>
                                        <p:cTn id="15" dur="500"/>
                                        <p:tgtEl>
                                          <p:spTgt spid="13315">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315">
                                            <p:txEl>
                                              <p:pRg st="3" end="3"/>
                                            </p:txEl>
                                          </p:spTgt>
                                        </p:tgtEl>
                                        <p:attrNameLst>
                                          <p:attrName>style.visibility</p:attrName>
                                        </p:attrNameLst>
                                      </p:cBhvr>
                                      <p:to>
                                        <p:strVal val="visible"/>
                                      </p:to>
                                    </p:set>
                                    <p:animEffect transition="in" filter="fade">
                                      <p:cBhvr>
                                        <p:cTn id="18" dur="500"/>
                                        <p:tgtEl>
                                          <p:spTgt spid="1331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315">
                                            <p:txEl>
                                              <p:pRg st="4" end="4"/>
                                            </p:txEl>
                                          </p:spTgt>
                                        </p:tgtEl>
                                        <p:attrNameLst>
                                          <p:attrName>style.visibility</p:attrName>
                                        </p:attrNameLst>
                                      </p:cBhvr>
                                      <p:to>
                                        <p:strVal val="visible"/>
                                      </p:to>
                                    </p:set>
                                    <p:animEffect transition="in" filter="fade">
                                      <p:cBhvr>
                                        <p:cTn id="23" dur="500"/>
                                        <p:tgtEl>
                                          <p:spTgt spid="13315">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315">
                                            <p:txEl>
                                              <p:pRg st="5" end="5"/>
                                            </p:txEl>
                                          </p:spTgt>
                                        </p:tgtEl>
                                        <p:attrNameLst>
                                          <p:attrName>style.visibility</p:attrName>
                                        </p:attrNameLst>
                                      </p:cBhvr>
                                      <p:to>
                                        <p:strVal val="visible"/>
                                      </p:to>
                                    </p:set>
                                    <p:animEffect transition="in" filter="fade">
                                      <p:cBhvr>
                                        <p:cTn id="26" dur="500"/>
                                        <p:tgtEl>
                                          <p:spTgt spid="13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2"/>
          <a:stretch>
            <a:fillRect/>
          </a:stretch>
        </p:blipFill>
        <p:spPr>
          <a:xfrm>
            <a:off x="371967" y="992452"/>
            <a:ext cx="867606" cy="867606"/>
          </a:xfrm>
          <a:prstGeom prst="rect">
            <a:avLst/>
          </a:prstGeom>
        </p:spPr>
      </p:pic>
      <p:sp>
        <p:nvSpPr>
          <p:cNvPr id="51203" name="Line 35"/>
          <p:cNvSpPr>
            <a:spLocks noChangeShapeType="1"/>
          </p:cNvSpPr>
          <p:nvPr/>
        </p:nvSpPr>
        <p:spPr bwMode="auto">
          <a:xfrm>
            <a:off x="4038600" y="2743200"/>
            <a:ext cx="2209800" cy="1371600"/>
          </a:xfrm>
          <a:prstGeom prst="line">
            <a:avLst/>
          </a:prstGeom>
          <a:noFill/>
          <a:ln w="9525">
            <a:solidFill>
              <a:schemeClr val="bg1"/>
            </a:solidFill>
            <a:round/>
            <a:headEnd/>
            <a:tailEnd type="triangle" w="med" len="med"/>
          </a:ln>
        </p:spPr>
        <p:txBody>
          <a:bodyPr wrap="none" anchor="ctr">
            <a:prstTxWarp prst="textNoShape">
              <a:avLst/>
            </a:prstTxWarp>
          </a:bodyPr>
          <a:lstStyle/>
          <a:p>
            <a:pPr>
              <a:defRPr/>
            </a:pPr>
            <a:endParaRPr lang="en-US"/>
          </a:p>
        </p:txBody>
      </p:sp>
      <p:sp>
        <p:nvSpPr>
          <p:cNvPr id="76803" name="Rectangle 2"/>
          <p:cNvSpPr>
            <a:spLocks noGrp="1" noChangeArrowheads="1"/>
          </p:cNvSpPr>
          <p:nvPr>
            <p:ph type="title"/>
          </p:nvPr>
        </p:nvSpPr>
        <p:spPr>
          <a:xfrm>
            <a:off x="304800" y="239713"/>
            <a:ext cx="5029200" cy="533400"/>
          </a:xfrm>
        </p:spPr>
        <p:txBody>
          <a:bodyPr>
            <a:normAutofit fontScale="90000"/>
          </a:bodyPr>
          <a:lstStyle/>
          <a:p>
            <a:pPr algn="l" eaLnBrk="1" hangingPunct="1"/>
            <a:r>
              <a:rPr lang="en-US" sz="4000" dirty="0">
                <a:solidFill>
                  <a:srgbClr val="000000"/>
                </a:solidFill>
              </a:rPr>
              <a:t>Your</a:t>
            </a:r>
            <a:r>
              <a:rPr lang="en-US" sz="4000" dirty="0" smtClean="0">
                <a:solidFill>
                  <a:srgbClr val="000000"/>
                </a:solidFill>
              </a:rPr>
              <a:t> Web-based Portfolio</a:t>
            </a:r>
            <a:endParaRPr lang="en-US" dirty="0">
              <a:solidFill>
                <a:srgbClr val="000000"/>
              </a:solidFill>
            </a:endParaRPr>
          </a:p>
        </p:txBody>
      </p:sp>
      <p:sp>
        <p:nvSpPr>
          <p:cNvPr id="33" name="Line 35"/>
          <p:cNvSpPr>
            <a:spLocks noChangeShapeType="1"/>
          </p:cNvSpPr>
          <p:nvPr/>
        </p:nvSpPr>
        <p:spPr bwMode="auto">
          <a:xfrm>
            <a:off x="4038600" y="2743200"/>
            <a:ext cx="2209800" cy="1371600"/>
          </a:xfrm>
          <a:prstGeom prst="line">
            <a:avLst/>
          </a:prstGeom>
          <a:noFill/>
          <a:ln w="9525">
            <a:solidFill>
              <a:schemeClr val="bg1"/>
            </a:solidFill>
            <a:round/>
            <a:headEnd/>
            <a:tailEnd type="triangle" w="med" len="med"/>
          </a:ln>
        </p:spPr>
        <p:txBody>
          <a:bodyPr wrap="none" anchor="ctr">
            <a:prstTxWarp prst="textNoShape">
              <a:avLst/>
            </a:prstTxWarp>
          </a:bodyPr>
          <a:lstStyle/>
          <a:p>
            <a:pPr>
              <a:defRPr/>
            </a:pPr>
            <a:endParaRPr lang="en-US">
              <a:latin typeface="Times" pitchFamily="-112" charset="0"/>
            </a:endParaRPr>
          </a:p>
        </p:txBody>
      </p:sp>
      <p:grpSp>
        <p:nvGrpSpPr>
          <p:cNvPr id="37" name="Group 12"/>
          <p:cNvGrpSpPr>
            <a:grpSpLocks/>
          </p:cNvGrpSpPr>
          <p:nvPr/>
        </p:nvGrpSpPr>
        <p:grpSpPr bwMode="auto">
          <a:xfrm>
            <a:off x="304344" y="992060"/>
            <a:ext cx="3810912" cy="3196697"/>
            <a:chOff x="1793" y="703"/>
            <a:chExt cx="2016" cy="1296"/>
          </a:xfrm>
          <a:effectLst>
            <a:outerShdw blurRad="50800" dist="38100" dir="2700000">
              <a:srgbClr val="000000">
                <a:alpha val="43000"/>
              </a:srgbClr>
            </a:outerShdw>
          </a:effectLst>
        </p:grpSpPr>
        <p:sp>
          <p:nvSpPr>
            <p:cNvPr id="38" name="Text Box 10"/>
            <p:cNvSpPr txBox="1">
              <a:spLocks noChangeArrowheads="1"/>
            </p:cNvSpPr>
            <p:nvPr/>
          </p:nvSpPr>
          <p:spPr bwMode="auto">
            <a:xfrm>
              <a:off x="1914" y="805"/>
              <a:ext cx="1854" cy="1092"/>
            </a:xfrm>
            <a:prstGeom prst="rect">
              <a:avLst/>
            </a:prstGeom>
            <a:noFill/>
            <a:ln w="9525">
              <a:noFill/>
              <a:miter lim="800000"/>
              <a:headEnd/>
              <a:tailEnd/>
            </a:ln>
          </p:spPr>
          <p:txBody>
            <a:bodyPr wrap="square">
              <a:prstTxWarp prst="textNoShape">
                <a:avLst/>
              </a:prstTxWarp>
              <a:spAutoFit/>
            </a:bodyPr>
            <a:lstStyle/>
            <a:p>
              <a:pPr>
                <a:spcBef>
                  <a:spcPct val="50000"/>
                </a:spcBef>
                <a:defRPr/>
              </a:pPr>
              <a:r>
                <a:rPr lang="en-US" sz="2000" dirty="0" smtClean="0">
                  <a:solidFill>
                    <a:srgbClr val="000000"/>
                  </a:solidFill>
                  <a:latin typeface="Times" pitchFamily="-112" charset="0"/>
                </a:rPr>
                <a:t>          Your </a:t>
              </a:r>
              <a:r>
                <a:rPr lang="en-US" sz="2000" dirty="0">
                  <a:solidFill>
                    <a:srgbClr val="000000"/>
                  </a:solidFill>
                  <a:latin typeface="Times" pitchFamily="-112" charset="0"/>
                </a:rPr>
                <a:t>Portfolio </a:t>
              </a:r>
              <a:r>
                <a:rPr lang="en-US" sz="2000" dirty="0" smtClean="0">
                  <a:solidFill>
                    <a:srgbClr val="000000"/>
                  </a:solidFill>
                  <a:latin typeface="Times" pitchFamily="-112" charset="0"/>
                </a:rPr>
                <a:t>(your title</a:t>
              </a:r>
              <a:r>
                <a:rPr lang="en-US" sz="2000" dirty="0">
                  <a:solidFill>
                    <a:srgbClr val="000000"/>
                  </a:solidFill>
                  <a:latin typeface="Times" pitchFamily="-112" charset="0"/>
                </a:rPr>
                <a:t>)</a:t>
              </a:r>
              <a:endParaRPr lang="en-US" sz="2000" dirty="0" smtClean="0">
                <a:solidFill>
                  <a:srgbClr val="000000"/>
                </a:solidFill>
                <a:latin typeface="Times" pitchFamily="-112" charset="0"/>
              </a:endParaRPr>
            </a:p>
            <a:p>
              <a:pPr>
                <a:spcBef>
                  <a:spcPct val="50000"/>
                </a:spcBef>
                <a:defRPr/>
              </a:pPr>
              <a:r>
                <a:rPr lang="en-US" sz="1600" dirty="0" smtClean="0">
                  <a:solidFill>
                    <a:srgbClr val="000000"/>
                  </a:solidFill>
                  <a:effectLst/>
                  <a:latin typeface="Times" pitchFamily="-112" charset="0"/>
                </a:rPr>
                <a:t>The </a:t>
              </a:r>
              <a:r>
                <a:rPr lang="en-US" sz="1600" dirty="0" smtClean="0">
                  <a:solidFill>
                    <a:srgbClr val="000000"/>
                  </a:solidFill>
                  <a:latin typeface="Times" pitchFamily="-112" charset="0"/>
                </a:rPr>
                <a:t>title page should say something about you and your commitments as an educator.  </a:t>
              </a:r>
              <a:endParaRPr lang="en-US" sz="1600" dirty="0" smtClean="0">
                <a:solidFill>
                  <a:srgbClr val="000000"/>
                </a:solidFill>
                <a:effectLst/>
                <a:latin typeface="Times" pitchFamily="-112" charset="0"/>
              </a:endParaRPr>
            </a:p>
            <a:p>
              <a:pPr>
                <a:spcBef>
                  <a:spcPct val="50000"/>
                </a:spcBef>
                <a:defRPr/>
              </a:pPr>
              <a:r>
                <a:rPr lang="en-US" u="sng" dirty="0">
                  <a:solidFill>
                    <a:srgbClr val="000000"/>
                  </a:solidFill>
                  <a:effectLst/>
                  <a:latin typeface="Times" pitchFamily="-112" charset="0"/>
                </a:rPr>
                <a:t>Tech Tools Investigations</a:t>
              </a:r>
              <a:r>
                <a:rPr lang="en-US" dirty="0">
                  <a:solidFill>
                    <a:srgbClr val="000000"/>
                  </a:solidFill>
                  <a:effectLst/>
                  <a:latin typeface="Times" pitchFamily="-112" charset="0"/>
                </a:rPr>
                <a:t/>
              </a:r>
              <a:br>
                <a:rPr lang="en-US" dirty="0">
                  <a:solidFill>
                    <a:srgbClr val="000000"/>
                  </a:solidFill>
                  <a:effectLst/>
                  <a:latin typeface="Times" pitchFamily="-112" charset="0"/>
                </a:rPr>
              </a:br>
              <a:r>
                <a:rPr lang="en-US" dirty="0">
                  <a:solidFill>
                    <a:srgbClr val="000000"/>
                  </a:solidFill>
                  <a:effectLst/>
                  <a:latin typeface="Times" pitchFamily="-112" charset="0"/>
                </a:rPr>
                <a:t>   Investigation the first</a:t>
              </a:r>
              <a:br>
                <a:rPr lang="en-US" dirty="0">
                  <a:solidFill>
                    <a:srgbClr val="000000"/>
                  </a:solidFill>
                  <a:effectLst/>
                  <a:latin typeface="Times" pitchFamily="-112" charset="0"/>
                </a:rPr>
              </a:br>
              <a:r>
                <a:rPr lang="en-US" dirty="0">
                  <a:solidFill>
                    <a:srgbClr val="000000"/>
                  </a:solidFill>
                  <a:effectLst/>
                  <a:latin typeface="Times" pitchFamily="-112" charset="0"/>
                </a:rPr>
                <a:t>   Investigation the second</a:t>
              </a:r>
              <a:br>
                <a:rPr lang="en-US" dirty="0">
                  <a:solidFill>
                    <a:srgbClr val="000000"/>
                  </a:solidFill>
                  <a:effectLst/>
                  <a:latin typeface="Times" pitchFamily="-112" charset="0"/>
                </a:rPr>
              </a:br>
              <a:r>
                <a:rPr lang="en-US" dirty="0">
                  <a:solidFill>
                    <a:srgbClr val="000000"/>
                  </a:solidFill>
                  <a:effectLst/>
                  <a:latin typeface="Times" pitchFamily="-112" charset="0"/>
                </a:rPr>
                <a:t>   Investigation the third</a:t>
              </a:r>
              <a:endParaRPr lang="en-US" dirty="0" smtClean="0">
                <a:solidFill>
                  <a:srgbClr val="000000"/>
                </a:solidFill>
                <a:effectLst/>
                <a:latin typeface="Times" pitchFamily="-112" charset="0"/>
              </a:endParaRPr>
            </a:p>
            <a:p>
              <a:pPr>
                <a:spcBef>
                  <a:spcPct val="50000"/>
                </a:spcBef>
                <a:defRPr/>
              </a:pPr>
              <a:endParaRPr lang="en-US" sz="800" dirty="0">
                <a:solidFill>
                  <a:srgbClr val="000000"/>
                </a:solidFill>
                <a:effectLst/>
                <a:latin typeface="Times" pitchFamily="-112" charset="0"/>
              </a:endParaRPr>
            </a:p>
          </p:txBody>
        </p:sp>
        <p:sp>
          <p:nvSpPr>
            <p:cNvPr id="39" name="Rectangle 11"/>
            <p:cNvSpPr>
              <a:spLocks noChangeArrowheads="1"/>
            </p:cNvSpPr>
            <p:nvPr/>
          </p:nvSpPr>
          <p:spPr bwMode="auto">
            <a:xfrm>
              <a:off x="1793" y="703"/>
              <a:ext cx="2016" cy="1296"/>
            </a:xfrm>
            <a:prstGeom prst="rect">
              <a:avLst/>
            </a:prstGeom>
            <a:noFill/>
            <a:ln w="38100">
              <a:solidFill>
                <a:schemeClr val="tx1"/>
              </a:solidFill>
              <a:miter lim="800000"/>
              <a:headEnd/>
              <a:tailEnd/>
            </a:ln>
            <a:effectLst>
              <a:outerShdw blurRad="63500" dist="38099" dir="2700000" algn="ctr" rotWithShape="0">
                <a:srgbClr val="000000">
                  <a:alpha val="75000"/>
                </a:srgbClr>
              </a:outerShdw>
            </a:effectLst>
          </p:spPr>
          <p:txBody>
            <a:bodyPr wrap="none" anchor="ctr">
              <a:prstTxWarp prst="textNoShape">
                <a:avLst/>
              </a:prstTxWarp>
            </a:bodyPr>
            <a:lstStyle/>
            <a:p>
              <a:pPr>
                <a:defRPr/>
              </a:pPr>
              <a:endParaRPr lang="en-US">
                <a:latin typeface="Times" pitchFamily="-112" charset="0"/>
              </a:endParaRPr>
            </a:p>
          </p:txBody>
        </p:sp>
      </p:grpSp>
      <p:pic>
        <p:nvPicPr>
          <p:cNvPr id="43" name="Picture 15"/>
          <p:cNvPicPr>
            <a:picLocks noChangeAspect="1" noChangeArrowheads="1"/>
          </p:cNvPicPr>
          <p:nvPr/>
        </p:nvPicPr>
        <p:blipFill>
          <a:blip r:embed="rId3"/>
          <a:srcRect/>
          <a:stretch>
            <a:fillRect/>
          </a:stretch>
        </p:blipFill>
        <p:spPr bwMode="auto">
          <a:xfrm>
            <a:off x="7924800" y="4419600"/>
            <a:ext cx="609600" cy="609600"/>
          </a:xfrm>
          <a:prstGeom prst="rect">
            <a:avLst/>
          </a:prstGeom>
          <a:noFill/>
          <a:ln w="9525">
            <a:noFill/>
            <a:miter lim="800000"/>
            <a:headEnd/>
            <a:tailEnd/>
          </a:ln>
        </p:spPr>
      </p:pic>
      <p:grpSp>
        <p:nvGrpSpPr>
          <p:cNvPr id="44" name="Group 32"/>
          <p:cNvGrpSpPr>
            <a:grpSpLocks/>
          </p:cNvGrpSpPr>
          <p:nvPr/>
        </p:nvGrpSpPr>
        <p:grpSpPr bwMode="auto">
          <a:xfrm>
            <a:off x="5295900" y="773113"/>
            <a:ext cx="2209800" cy="1673225"/>
            <a:chOff x="3984" y="432"/>
            <a:chExt cx="1392" cy="1054"/>
          </a:xfrm>
          <a:effectLst>
            <a:outerShdw blurRad="50800" dist="38100" dir="2700000">
              <a:srgbClr val="000000">
                <a:alpha val="43000"/>
              </a:srgbClr>
            </a:outerShdw>
          </a:effectLst>
        </p:grpSpPr>
        <p:sp>
          <p:nvSpPr>
            <p:cNvPr id="45" name="Text Box 21"/>
            <p:cNvSpPr txBox="1">
              <a:spLocks noChangeArrowheads="1"/>
            </p:cNvSpPr>
            <p:nvPr/>
          </p:nvSpPr>
          <p:spPr bwMode="auto">
            <a:xfrm>
              <a:off x="4032" y="480"/>
              <a:ext cx="1330" cy="1006"/>
            </a:xfrm>
            <a:prstGeom prst="rect">
              <a:avLst/>
            </a:prstGeom>
            <a:noFill/>
            <a:ln w="9525">
              <a:noFill/>
              <a:miter lim="800000"/>
              <a:headEnd/>
              <a:tailEnd/>
            </a:ln>
          </p:spPr>
          <p:txBody>
            <a:bodyPr>
              <a:prstTxWarp prst="textNoShape">
                <a:avLst/>
              </a:prstTxWarp>
              <a:spAutoFit/>
            </a:bodyPr>
            <a:lstStyle/>
            <a:p>
              <a:pPr>
                <a:spcBef>
                  <a:spcPct val="50000"/>
                </a:spcBef>
                <a:defRPr/>
              </a:pPr>
              <a:r>
                <a:rPr lang="en-US" sz="1600" dirty="0" smtClean="0">
                  <a:solidFill>
                    <a:srgbClr val="000000"/>
                  </a:solidFill>
                  <a:effectLst/>
                  <a:latin typeface="Times" pitchFamily="-112" charset="0"/>
                </a:rPr>
                <a:t>Tech Tool the 1</a:t>
              </a:r>
              <a:r>
                <a:rPr lang="en-US" sz="1600" baseline="30000" dirty="0" smtClean="0">
                  <a:solidFill>
                    <a:srgbClr val="000000"/>
                  </a:solidFill>
                  <a:effectLst/>
                  <a:latin typeface="Times" pitchFamily="-112" charset="0"/>
                </a:rPr>
                <a:t>st</a:t>
              </a:r>
              <a:r>
                <a:rPr lang="en-US" sz="1600" dirty="0" smtClean="0">
                  <a:solidFill>
                    <a:srgbClr val="000000"/>
                  </a:solidFill>
                  <a:effectLst/>
                  <a:latin typeface="Times" pitchFamily="-112" charset="0"/>
                </a:rPr>
                <a:t> </a:t>
              </a:r>
            </a:p>
            <a:p>
              <a:pPr>
                <a:lnSpc>
                  <a:spcPct val="70000"/>
                </a:lnSpc>
                <a:spcBef>
                  <a:spcPct val="50000"/>
                </a:spcBef>
                <a:defRPr/>
              </a:pPr>
              <a:r>
                <a:rPr lang="en-US" sz="1600" dirty="0">
                  <a:solidFill>
                    <a:srgbClr val="000000"/>
                  </a:solidFill>
                  <a:effectLst/>
                  <a:latin typeface="Times" pitchFamily="-112" charset="0"/>
                </a:rPr>
                <a:t>----</a:t>
              </a:r>
              <a:br>
                <a:rPr lang="en-US" sz="1600" dirty="0">
                  <a:solidFill>
                    <a:srgbClr val="000000"/>
                  </a:solidFill>
                  <a:effectLst/>
                  <a:latin typeface="Times" pitchFamily="-112" charset="0"/>
                </a:rPr>
              </a:br>
              <a:r>
                <a:rPr lang="en-US" sz="1400" dirty="0">
                  <a:solidFill>
                    <a:srgbClr val="000000"/>
                  </a:solidFill>
                  <a:effectLst/>
                  <a:latin typeface="Times" pitchFamily="-112" charset="0"/>
                </a:rPr>
                <a:t>What it is /</a:t>
              </a:r>
              <a:br>
                <a:rPr lang="en-US" sz="1400" dirty="0">
                  <a:solidFill>
                    <a:srgbClr val="000000"/>
                  </a:solidFill>
                  <a:effectLst/>
                  <a:latin typeface="Times" pitchFamily="-112" charset="0"/>
                </a:rPr>
              </a:br>
              <a:r>
                <a:rPr lang="en-US" sz="1400" dirty="0">
                  <a:solidFill>
                    <a:srgbClr val="000000"/>
                  </a:solidFill>
                  <a:effectLst/>
                  <a:latin typeface="Times" pitchFamily="-112" charset="0"/>
                </a:rPr>
                <a:t>How it works</a:t>
              </a:r>
            </a:p>
            <a:p>
              <a:pPr>
                <a:spcBef>
                  <a:spcPct val="50000"/>
                </a:spcBef>
                <a:defRPr/>
              </a:pPr>
              <a:r>
                <a:rPr lang="en-US" sz="1400" dirty="0">
                  <a:solidFill>
                    <a:srgbClr val="000000"/>
                  </a:solidFill>
                  <a:effectLst/>
                  <a:latin typeface="Times" pitchFamily="-112" charset="0"/>
                </a:rPr>
                <a:t>Classroom Use</a:t>
              </a:r>
              <a:r>
                <a:rPr lang="en-US" sz="1600" dirty="0">
                  <a:solidFill>
                    <a:srgbClr val="000000"/>
                  </a:solidFill>
                  <a:latin typeface="Times" pitchFamily="-112" charset="0"/>
                </a:rPr>
                <a:t/>
              </a:r>
              <a:br>
                <a:rPr lang="en-US" sz="1600" dirty="0">
                  <a:solidFill>
                    <a:srgbClr val="000000"/>
                  </a:solidFill>
                  <a:latin typeface="Times" pitchFamily="-112" charset="0"/>
                </a:rPr>
              </a:br>
              <a:r>
                <a:rPr lang="en-US" sz="1600" dirty="0">
                  <a:solidFill>
                    <a:srgbClr val="000000"/>
                  </a:solidFill>
                  <a:latin typeface="Times" pitchFamily="-112" charset="0"/>
                </a:rPr>
                <a:t>---</a:t>
              </a:r>
              <a:r>
                <a:rPr lang="en-US" dirty="0">
                  <a:solidFill>
                    <a:srgbClr val="000000"/>
                  </a:solidFill>
                  <a:latin typeface="Times" pitchFamily="-112" charset="0"/>
                </a:rPr>
                <a:t> </a:t>
              </a:r>
            </a:p>
          </p:txBody>
        </p:sp>
        <p:sp>
          <p:nvSpPr>
            <p:cNvPr id="46" name="Rectangle 22"/>
            <p:cNvSpPr>
              <a:spLocks noChangeArrowheads="1"/>
            </p:cNvSpPr>
            <p:nvPr/>
          </p:nvSpPr>
          <p:spPr bwMode="auto">
            <a:xfrm>
              <a:off x="3984" y="432"/>
              <a:ext cx="1392" cy="1008"/>
            </a:xfrm>
            <a:prstGeom prst="rect">
              <a:avLst/>
            </a:prstGeom>
            <a:noFill/>
            <a:ln w="19050">
              <a:solidFill>
                <a:schemeClr val="tx1"/>
              </a:solidFill>
              <a:miter lim="800000"/>
              <a:headEnd/>
              <a:tailEnd/>
            </a:ln>
            <a:effectLst>
              <a:outerShdw blurRad="63500" dist="38099" dir="2700000" algn="ctr" rotWithShape="0">
                <a:srgbClr val="000000">
                  <a:alpha val="84999"/>
                </a:srgbClr>
              </a:outerShdw>
            </a:effectLst>
          </p:spPr>
          <p:txBody>
            <a:bodyPr wrap="none" anchor="ctr">
              <a:prstTxWarp prst="textNoShape">
                <a:avLst/>
              </a:prstTxWarp>
            </a:bodyPr>
            <a:lstStyle/>
            <a:p>
              <a:pPr>
                <a:defRPr/>
              </a:pPr>
              <a:endParaRPr lang="en-US">
                <a:latin typeface="Times" pitchFamily="-112" charset="0"/>
              </a:endParaRPr>
            </a:p>
          </p:txBody>
        </p:sp>
      </p:grpSp>
      <p:grpSp>
        <p:nvGrpSpPr>
          <p:cNvPr id="47" name="Group 30"/>
          <p:cNvGrpSpPr>
            <a:grpSpLocks/>
          </p:cNvGrpSpPr>
          <p:nvPr/>
        </p:nvGrpSpPr>
        <p:grpSpPr bwMode="auto">
          <a:xfrm>
            <a:off x="5295900" y="2514601"/>
            <a:ext cx="2209800" cy="1716088"/>
            <a:chOff x="3984" y="1536"/>
            <a:chExt cx="1392" cy="1081"/>
          </a:xfrm>
          <a:effectLst>
            <a:outerShdw blurRad="50800" dist="38100" dir="2700000">
              <a:srgbClr val="000000">
                <a:alpha val="43000"/>
              </a:srgbClr>
            </a:outerShdw>
          </a:effectLst>
        </p:grpSpPr>
        <p:sp>
          <p:nvSpPr>
            <p:cNvPr id="48" name="Text Box 25"/>
            <p:cNvSpPr txBox="1">
              <a:spLocks noChangeArrowheads="1"/>
            </p:cNvSpPr>
            <p:nvPr/>
          </p:nvSpPr>
          <p:spPr bwMode="auto">
            <a:xfrm>
              <a:off x="4032" y="1584"/>
              <a:ext cx="1330" cy="1033"/>
            </a:xfrm>
            <a:prstGeom prst="rect">
              <a:avLst/>
            </a:prstGeom>
            <a:noFill/>
            <a:ln w="9525">
              <a:noFill/>
              <a:miter lim="800000"/>
              <a:headEnd/>
              <a:tailEnd/>
            </a:ln>
          </p:spPr>
          <p:txBody>
            <a:bodyPr>
              <a:prstTxWarp prst="textNoShape">
                <a:avLst/>
              </a:prstTxWarp>
              <a:spAutoFit/>
            </a:bodyPr>
            <a:lstStyle/>
            <a:p>
              <a:pPr>
                <a:spcBef>
                  <a:spcPct val="50000"/>
                </a:spcBef>
                <a:defRPr/>
              </a:pPr>
              <a:r>
                <a:rPr lang="en-US" sz="1600" dirty="0" smtClean="0">
                  <a:solidFill>
                    <a:srgbClr val="000000"/>
                  </a:solidFill>
                  <a:effectLst/>
                  <a:latin typeface="Times" pitchFamily="-112" charset="0"/>
                </a:rPr>
                <a:t>Tech Tool the 2</a:t>
              </a:r>
              <a:r>
                <a:rPr lang="en-US" sz="1600" baseline="30000" dirty="0" smtClean="0">
                  <a:solidFill>
                    <a:srgbClr val="000000"/>
                  </a:solidFill>
                  <a:effectLst/>
                  <a:latin typeface="Times" pitchFamily="-112" charset="0"/>
                </a:rPr>
                <a:t>nd</a:t>
              </a:r>
              <a:r>
                <a:rPr lang="en-US" sz="1600" dirty="0" smtClean="0">
                  <a:solidFill>
                    <a:srgbClr val="000000"/>
                  </a:solidFill>
                  <a:effectLst/>
                  <a:latin typeface="Times" pitchFamily="-112" charset="0"/>
                </a:rPr>
                <a:t> </a:t>
              </a:r>
            </a:p>
            <a:p>
              <a:pPr>
                <a:lnSpc>
                  <a:spcPct val="70000"/>
                </a:lnSpc>
                <a:spcBef>
                  <a:spcPct val="50000"/>
                </a:spcBef>
                <a:defRPr/>
              </a:pPr>
              <a:r>
                <a:rPr lang="en-US" sz="1600" dirty="0">
                  <a:solidFill>
                    <a:srgbClr val="000000"/>
                  </a:solidFill>
                  <a:effectLst/>
                  <a:latin typeface="Times" pitchFamily="-112" charset="0"/>
                </a:rPr>
                <a:t>----</a:t>
              </a:r>
              <a:br>
                <a:rPr lang="en-US" sz="1600" dirty="0">
                  <a:solidFill>
                    <a:srgbClr val="000000"/>
                  </a:solidFill>
                  <a:effectLst/>
                  <a:latin typeface="Times" pitchFamily="-112" charset="0"/>
                </a:rPr>
              </a:br>
              <a:r>
                <a:rPr lang="en-US" sz="1600" dirty="0">
                  <a:solidFill>
                    <a:srgbClr val="000000"/>
                  </a:solidFill>
                  <a:effectLst/>
                  <a:latin typeface="Times" pitchFamily="-112" charset="0"/>
                </a:rPr>
                <a:t>What it is /</a:t>
              </a:r>
              <a:br>
                <a:rPr lang="en-US" sz="1600" dirty="0">
                  <a:solidFill>
                    <a:srgbClr val="000000"/>
                  </a:solidFill>
                  <a:effectLst/>
                  <a:latin typeface="Times" pitchFamily="-112" charset="0"/>
                </a:rPr>
              </a:br>
              <a:r>
                <a:rPr lang="en-US" sz="1600" dirty="0">
                  <a:solidFill>
                    <a:srgbClr val="000000"/>
                  </a:solidFill>
                  <a:effectLst/>
                  <a:latin typeface="Times" pitchFamily="-112" charset="0"/>
                </a:rPr>
                <a:t>How it works</a:t>
              </a:r>
            </a:p>
            <a:p>
              <a:pPr>
                <a:spcBef>
                  <a:spcPct val="50000"/>
                </a:spcBef>
                <a:defRPr/>
              </a:pPr>
              <a:r>
                <a:rPr lang="en-US" sz="1600" dirty="0">
                  <a:solidFill>
                    <a:srgbClr val="000000"/>
                  </a:solidFill>
                  <a:effectLst/>
                  <a:latin typeface="Times" pitchFamily="-112" charset="0"/>
                </a:rPr>
                <a:t>Classroom Use</a:t>
              </a:r>
              <a:r>
                <a:rPr lang="en-US" sz="1600" dirty="0">
                  <a:solidFill>
                    <a:srgbClr val="000000"/>
                  </a:solidFill>
                  <a:latin typeface="Times" pitchFamily="-112" charset="0"/>
                </a:rPr>
                <a:t/>
              </a:r>
              <a:br>
                <a:rPr lang="en-US" sz="1600" dirty="0">
                  <a:solidFill>
                    <a:srgbClr val="000000"/>
                  </a:solidFill>
                  <a:latin typeface="Times" pitchFamily="-112" charset="0"/>
                </a:rPr>
              </a:br>
              <a:r>
                <a:rPr lang="en-US" sz="1600" dirty="0">
                  <a:solidFill>
                    <a:srgbClr val="000000"/>
                  </a:solidFill>
                  <a:latin typeface="Times" pitchFamily="-112" charset="0"/>
                </a:rPr>
                <a:t>---</a:t>
              </a:r>
              <a:r>
                <a:rPr lang="en-US" dirty="0">
                  <a:solidFill>
                    <a:srgbClr val="000000"/>
                  </a:solidFill>
                  <a:latin typeface="Times" pitchFamily="-112" charset="0"/>
                </a:rPr>
                <a:t> </a:t>
              </a:r>
            </a:p>
          </p:txBody>
        </p:sp>
        <p:sp>
          <p:nvSpPr>
            <p:cNvPr id="49" name="Rectangle 26"/>
            <p:cNvSpPr>
              <a:spLocks noChangeArrowheads="1"/>
            </p:cNvSpPr>
            <p:nvPr/>
          </p:nvSpPr>
          <p:spPr bwMode="auto">
            <a:xfrm>
              <a:off x="3984" y="1536"/>
              <a:ext cx="1392" cy="1008"/>
            </a:xfrm>
            <a:prstGeom prst="rect">
              <a:avLst/>
            </a:prstGeom>
            <a:noFill/>
            <a:ln w="19050">
              <a:solidFill>
                <a:schemeClr val="tx1"/>
              </a:solidFill>
              <a:miter lim="800000"/>
              <a:headEnd/>
              <a:tailEnd/>
            </a:ln>
            <a:effectLst>
              <a:outerShdw blurRad="63500" dist="38099" dir="2700000" algn="ctr" rotWithShape="0">
                <a:srgbClr val="000000">
                  <a:alpha val="84999"/>
                </a:srgbClr>
              </a:outerShdw>
            </a:effectLst>
          </p:spPr>
          <p:txBody>
            <a:bodyPr wrap="none" anchor="ctr">
              <a:prstTxWarp prst="textNoShape">
                <a:avLst/>
              </a:prstTxWarp>
            </a:bodyPr>
            <a:lstStyle/>
            <a:p>
              <a:pPr>
                <a:defRPr/>
              </a:pPr>
              <a:endParaRPr lang="en-US">
                <a:latin typeface="Times" pitchFamily="-112" charset="0"/>
              </a:endParaRPr>
            </a:p>
          </p:txBody>
        </p:sp>
      </p:grpSp>
      <p:grpSp>
        <p:nvGrpSpPr>
          <p:cNvPr id="50" name="Group 31"/>
          <p:cNvGrpSpPr>
            <a:grpSpLocks/>
          </p:cNvGrpSpPr>
          <p:nvPr/>
        </p:nvGrpSpPr>
        <p:grpSpPr bwMode="auto">
          <a:xfrm>
            <a:off x="5295900" y="4267200"/>
            <a:ext cx="2209800" cy="1600200"/>
            <a:chOff x="3984" y="2640"/>
            <a:chExt cx="1392" cy="1008"/>
          </a:xfrm>
          <a:effectLst>
            <a:outerShdw blurRad="50800" dist="38100" dir="2700000">
              <a:srgbClr val="000000">
                <a:alpha val="43000"/>
              </a:srgbClr>
            </a:outerShdw>
          </a:effectLst>
        </p:grpSpPr>
        <p:sp>
          <p:nvSpPr>
            <p:cNvPr id="51" name="Text Box 28"/>
            <p:cNvSpPr txBox="1">
              <a:spLocks noChangeArrowheads="1"/>
            </p:cNvSpPr>
            <p:nvPr/>
          </p:nvSpPr>
          <p:spPr bwMode="auto">
            <a:xfrm>
              <a:off x="4032" y="2688"/>
              <a:ext cx="1330" cy="865"/>
            </a:xfrm>
            <a:prstGeom prst="rect">
              <a:avLst/>
            </a:prstGeom>
            <a:noFill/>
            <a:ln w="9525">
              <a:noFill/>
              <a:miter lim="800000"/>
              <a:headEnd/>
              <a:tailEnd/>
            </a:ln>
          </p:spPr>
          <p:txBody>
            <a:bodyPr>
              <a:prstTxWarp prst="textNoShape">
                <a:avLst/>
              </a:prstTxWarp>
              <a:spAutoFit/>
            </a:bodyPr>
            <a:lstStyle/>
            <a:p>
              <a:pPr>
                <a:spcBef>
                  <a:spcPct val="50000"/>
                </a:spcBef>
                <a:defRPr/>
              </a:pPr>
              <a:r>
                <a:rPr lang="en-US" sz="1600" dirty="0" smtClean="0">
                  <a:solidFill>
                    <a:srgbClr val="000000"/>
                  </a:solidFill>
                  <a:effectLst/>
                  <a:latin typeface="Times" pitchFamily="-112" charset="0"/>
                </a:rPr>
                <a:t>Tech Tool the 3</a:t>
              </a:r>
              <a:r>
                <a:rPr lang="en-US" sz="1600" baseline="30000" dirty="0" smtClean="0">
                  <a:solidFill>
                    <a:srgbClr val="000000"/>
                  </a:solidFill>
                  <a:effectLst/>
                  <a:latin typeface="Times" pitchFamily="-112" charset="0"/>
                </a:rPr>
                <a:t>rd</a:t>
              </a:r>
              <a:r>
                <a:rPr lang="en-US" sz="1600" dirty="0" smtClean="0">
                  <a:solidFill>
                    <a:srgbClr val="000000"/>
                  </a:solidFill>
                  <a:effectLst/>
                  <a:latin typeface="Times" pitchFamily="-112" charset="0"/>
                </a:rPr>
                <a:t> </a:t>
              </a:r>
            </a:p>
            <a:p>
              <a:pPr>
                <a:lnSpc>
                  <a:spcPct val="70000"/>
                </a:lnSpc>
                <a:spcBef>
                  <a:spcPct val="50000"/>
                </a:spcBef>
                <a:defRPr/>
              </a:pPr>
              <a:r>
                <a:rPr lang="en-US" sz="1600" dirty="0">
                  <a:solidFill>
                    <a:srgbClr val="000000"/>
                  </a:solidFill>
                  <a:effectLst/>
                  <a:latin typeface="Times" pitchFamily="-112" charset="0"/>
                </a:rPr>
                <a:t>----</a:t>
              </a:r>
              <a:r>
                <a:rPr lang="en-US" sz="1600" dirty="0" smtClean="0">
                  <a:solidFill>
                    <a:srgbClr val="000000"/>
                  </a:solidFill>
                  <a:effectLst/>
                  <a:latin typeface="Times" pitchFamily="-112" charset="0"/>
                </a:rPr>
                <a:t/>
              </a:r>
              <a:br>
                <a:rPr lang="en-US" sz="1600" dirty="0" smtClean="0">
                  <a:solidFill>
                    <a:srgbClr val="000000"/>
                  </a:solidFill>
                  <a:effectLst/>
                  <a:latin typeface="Times" pitchFamily="-112" charset="0"/>
                </a:rPr>
              </a:br>
              <a:r>
                <a:rPr lang="en-US" sz="1600" dirty="0" smtClean="0">
                  <a:solidFill>
                    <a:srgbClr val="000000"/>
                  </a:solidFill>
                  <a:effectLst/>
                  <a:latin typeface="Times" pitchFamily="-112" charset="0"/>
                </a:rPr>
                <a:t>What </a:t>
              </a:r>
              <a:r>
                <a:rPr lang="en-US" sz="1600" dirty="0">
                  <a:solidFill>
                    <a:srgbClr val="000000"/>
                  </a:solidFill>
                  <a:effectLst/>
                  <a:latin typeface="Times" pitchFamily="-112" charset="0"/>
                </a:rPr>
                <a:t>it is /</a:t>
              </a:r>
              <a:br>
                <a:rPr lang="en-US" sz="1600" dirty="0">
                  <a:solidFill>
                    <a:srgbClr val="000000"/>
                  </a:solidFill>
                  <a:effectLst/>
                  <a:latin typeface="Times" pitchFamily="-112" charset="0"/>
                </a:rPr>
              </a:br>
              <a:r>
                <a:rPr lang="en-US" sz="1600" dirty="0">
                  <a:solidFill>
                    <a:srgbClr val="000000"/>
                  </a:solidFill>
                  <a:effectLst/>
                  <a:latin typeface="Times" pitchFamily="-112" charset="0"/>
                </a:rPr>
                <a:t>How it works</a:t>
              </a:r>
            </a:p>
            <a:p>
              <a:pPr>
                <a:spcBef>
                  <a:spcPct val="50000"/>
                </a:spcBef>
                <a:defRPr/>
              </a:pPr>
              <a:r>
                <a:rPr lang="en-US" sz="1600" dirty="0">
                  <a:solidFill>
                    <a:srgbClr val="000000"/>
                  </a:solidFill>
                  <a:effectLst/>
                  <a:latin typeface="Times" pitchFamily="-112" charset="0"/>
                </a:rPr>
                <a:t>Classroom Use</a:t>
              </a:r>
              <a:endParaRPr lang="en-US" dirty="0">
                <a:solidFill>
                  <a:srgbClr val="000000"/>
                </a:solidFill>
                <a:latin typeface="Times" pitchFamily="-112" charset="0"/>
              </a:endParaRPr>
            </a:p>
          </p:txBody>
        </p:sp>
        <p:sp>
          <p:nvSpPr>
            <p:cNvPr id="52" name="Rectangle 29"/>
            <p:cNvSpPr>
              <a:spLocks noChangeArrowheads="1"/>
            </p:cNvSpPr>
            <p:nvPr/>
          </p:nvSpPr>
          <p:spPr bwMode="auto">
            <a:xfrm>
              <a:off x="3984" y="2640"/>
              <a:ext cx="1392" cy="1008"/>
            </a:xfrm>
            <a:prstGeom prst="rect">
              <a:avLst/>
            </a:prstGeom>
            <a:noFill/>
            <a:ln w="19050">
              <a:solidFill>
                <a:schemeClr val="tx1"/>
              </a:solidFill>
              <a:miter lim="800000"/>
              <a:headEnd/>
              <a:tailEnd/>
            </a:ln>
            <a:effectLst>
              <a:outerShdw blurRad="63500" dist="38099" dir="2700000" algn="ctr" rotWithShape="0">
                <a:srgbClr val="000000"/>
              </a:outerShdw>
            </a:effectLst>
          </p:spPr>
          <p:txBody>
            <a:bodyPr wrap="none" anchor="ctr">
              <a:prstTxWarp prst="textNoShape">
                <a:avLst/>
              </a:prstTxWarp>
            </a:bodyPr>
            <a:lstStyle/>
            <a:p>
              <a:pPr>
                <a:defRPr/>
              </a:pPr>
              <a:endParaRPr lang="en-US">
                <a:latin typeface="Times" pitchFamily="-112" charset="0"/>
              </a:endParaRPr>
            </a:p>
          </p:txBody>
        </p:sp>
      </p:grpSp>
      <p:sp>
        <p:nvSpPr>
          <p:cNvPr id="53" name="Line 33"/>
          <p:cNvSpPr>
            <a:spLocks noChangeShapeType="1"/>
          </p:cNvSpPr>
          <p:nvPr/>
        </p:nvSpPr>
        <p:spPr bwMode="auto">
          <a:xfrm flipV="1">
            <a:off x="2819400" y="1905000"/>
            <a:ext cx="2286000" cy="1116288"/>
          </a:xfrm>
          <a:prstGeom prst="line">
            <a:avLst/>
          </a:prstGeom>
          <a:noFill/>
          <a:ln w="9525">
            <a:solidFill>
              <a:srgbClr val="0000CC"/>
            </a:solidFill>
            <a:round/>
            <a:headEnd/>
            <a:tailEnd type="triangle" w="med" len="med"/>
          </a:ln>
        </p:spPr>
        <p:txBody>
          <a:bodyPr wrap="none" anchor="ctr">
            <a:prstTxWarp prst="textNoShape">
              <a:avLst/>
            </a:prstTxWarp>
          </a:bodyPr>
          <a:lstStyle/>
          <a:p>
            <a:pPr>
              <a:defRPr/>
            </a:pPr>
            <a:endParaRPr lang="en-US">
              <a:latin typeface="Times" pitchFamily="-112" charset="0"/>
            </a:endParaRPr>
          </a:p>
        </p:txBody>
      </p:sp>
      <p:sp>
        <p:nvSpPr>
          <p:cNvPr id="54" name="Line 34"/>
          <p:cNvSpPr>
            <a:spLocks noChangeShapeType="1"/>
          </p:cNvSpPr>
          <p:nvPr/>
        </p:nvSpPr>
        <p:spPr bwMode="auto">
          <a:xfrm>
            <a:off x="3082173" y="3294221"/>
            <a:ext cx="2023227" cy="0"/>
          </a:xfrm>
          <a:prstGeom prst="line">
            <a:avLst/>
          </a:prstGeom>
          <a:noFill/>
          <a:ln w="9525">
            <a:solidFill>
              <a:srgbClr val="0000CC"/>
            </a:solidFill>
            <a:round/>
            <a:headEnd/>
            <a:tailEnd type="triangle" w="med" len="med"/>
          </a:ln>
        </p:spPr>
        <p:txBody>
          <a:bodyPr wrap="none" anchor="ctr">
            <a:prstTxWarp prst="textNoShape">
              <a:avLst/>
            </a:prstTxWarp>
          </a:bodyPr>
          <a:lstStyle/>
          <a:p>
            <a:pPr>
              <a:defRPr/>
            </a:pPr>
            <a:endParaRPr lang="en-US">
              <a:latin typeface="Times" pitchFamily="-112" charset="0"/>
            </a:endParaRPr>
          </a:p>
        </p:txBody>
      </p:sp>
      <p:sp>
        <p:nvSpPr>
          <p:cNvPr id="55" name="Line 37"/>
          <p:cNvSpPr>
            <a:spLocks noChangeShapeType="1"/>
          </p:cNvSpPr>
          <p:nvPr/>
        </p:nvSpPr>
        <p:spPr bwMode="auto">
          <a:xfrm>
            <a:off x="2910206" y="3651426"/>
            <a:ext cx="2195194" cy="1377774"/>
          </a:xfrm>
          <a:prstGeom prst="line">
            <a:avLst/>
          </a:prstGeom>
          <a:noFill/>
          <a:ln w="9525">
            <a:solidFill>
              <a:srgbClr val="0000CC"/>
            </a:solidFill>
            <a:round/>
            <a:headEnd/>
            <a:tailEnd type="triangle" w="med" len="med"/>
          </a:ln>
        </p:spPr>
        <p:txBody>
          <a:bodyPr wrap="none" anchor="ctr">
            <a:prstTxWarp prst="textNoShape">
              <a:avLst/>
            </a:prstTxWarp>
          </a:bodyPr>
          <a:lstStyle/>
          <a:p>
            <a:pPr>
              <a:defRPr/>
            </a:pPr>
            <a:endParaRPr lang="en-US">
              <a:latin typeface="Times" pitchFamily="-112" charset="0"/>
            </a:endParaRPr>
          </a:p>
        </p:txBody>
      </p:sp>
      <p:pic>
        <p:nvPicPr>
          <p:cNvPr id="56" name="Picture 38"/>
          <p:cNvPicPr>
            <a:picLocks noChangeAspect="1" noChangeArrowheads="1"/>
          </p:cNvPicPr>
          <p:nvPr/>
        </p:nvPicPr>
        <p:blipFill>
          <a:blip r:embed="rId4"/>
          <a:srcRect l="28571"/>
          <a:stretch>
            <a:fillRect/>
          </a:stretch>
        </p:blipFill>
        <p:spPr bwMode="auto">
          <a:xfrm>
            <a:off x="6705600" y="3021288"/>
            <a:ext cx="533400" cy="746125"/>
          </a:xfrm>
          <a:prstGeom prst="rect">
            <a:avLst/>
          </a:prstGeom>
          <a:noFill/>
          <a:ln w="9525">
            <a:noFill/>
            <a:miter lim="800000"/>
            <a:headEnd/>
            <a:tailEnd/>
          </a:ln>
        </p:spPr>
      </p:pic>
      <p:pic>
        <p:nvPicPr>
          <p:cNvPr id="57" name="Picture 39"/>
          <p:cNvPicPr>
            <a:picLocks noChangeAspect="1" noChangeArrowheads="1"/>
          </p:cNvPicPr>
          <p:nvPr/>
        </p:nvPicPr>
        <p:blipFill>
          <a:blip r:embed="rId5"/>
          <a:srcRect/>
          <a:stretch>
            <a:fillRect/>
          </a:stretch>
        </p:blipFill>
        <p:spPr bwMode="auto">
          <a:xfrm>
            <a:off x="6705600" y="1524000"/>
            <a:ext cx="533400" cy="533400"/>
          </a:xfrm>
          <a:prstGeom prst="rect">
            <a:avLst/>
          </a:prstGeom>
          <a:noFill/>
          <a:ln w="9525">
            <a:noFill/>
            <a:miter lim="800000"/>
            <a:headEnd/>
            <a:tailEnd/>
          </a:ln>
        </p:spPr>
      </p:pic>
      <p:pic>
        <p:nvPicPr>
          <p:cNvPr id="58" name="Picture 40"/>
          <p:cNvPicPr>
            <a:picLocks noChangeAspect="1" noChangeArrowheads="1"/>
          </p:cNvPicPr>
          <p:nvPr/>
        </p:nvPicPr>
        <p:blipFill>
          <a:blip r:embed="rId6"/>
          <a:srcRect/>
          <a:stretch>
            <a:fillRect/>
          </a:stretch>
        </p:blipFill>
        <p:spPr bwMode="auto">
          <a:xfrm>
            <a:off x="6950075" y="4991101"/>
            <a:ext cx="533400" cy="725487"/>
          </a:xfrm>
          <a:prstGeom prst="rect">
            <a:avLst/>
          </a:prstGeom>
          <a:noFill/>
          <a:ln w="9525">
            <a:noFill/>
            <a:miter lim="800000"/>
            <a:headEnd/>
            <a:tailEnd/>
          </a:ln>
        </p:spPr>
      </p:pic>
      <p:sp>
        <p:nvSpPr>
          <p:cNvPr id="60" name="TextBox 59"/>
          <p:cNvSpPr txBox="1"/>
          <p:nvPr/>
        </p:nvSpPr>
        <p:spPr>
          <a:xfrm>
            <a:off x="708025" y="5791200"/>
            <a:ext cx="2819400" cy="646331"/>
          </a:xfrm>
          <a:prstGeom prst="rect">
            <a:avLst/>
          </a:prstGeom>
        </p:spPr>
        <p:style>
          <a:lnRef idx="1">
            <a:schemeClr val="accent4"/>
          </a:lnRef>
          <a:fillRef idx="2">
            <a:schemeClr val="accent4"/>
          </a:fillRef>
          <a:effectRef idx="1">
            <a:schemeClr val="accent4"/>
          </a:effectRef>
          <a:fontRef idx="minor">
            <a:schemeClr val="dk1"/>
          </a:fontRef>
        </p:style>
        <p:txBody>
          <a:bodyPr>
            <a:prstTxWarp prst="textNoShape">
              <a:avLst/>
            </a:prstTxWarp>
            <a:spAutoFit/>
          </a:bodyPr>
          <a:lstStyle/>
          <a:p>
            <a:r>
              <a:rPr lang="en-US" dirty="0" smtClean="0">
                <a:solidFill>
                  <a:srgbClr val="000000"/>
                </a:solidFill>
                <a:effectLst>
                  <a:outerShdw blurRad="38100" dist="38100" dir="2700000" algn="tl">
                    <a:srgbClr val="FFFFFF"/>
                  </a:outerShdw>
                </a:effectLst>
              </a:rPr>
              <a:t>Don’t forget your Societal </a:t>
            </a:r>
            <a:r>
              <a:rPr lang="en-US" dirty="0">
                <a:solidFill>
                  <a:srgbClr val="000000"/>
                </a:solidFill>
                <a:effectLst>
                  <a:outerShdw blurRad="38100" dist="38100" dir="2700000" algn="tl">
                    <a:srgbClr val="FFFFFF"/>
                  </a:outerShdw>
                </a:effectLst>
              </a:rPr>
              <a:t>Issues</a:t>
            </a:r>
            <a:r>
              <a:rPr lang="en-US" dirty="0" smtClean="0">
                <a:solidFill>
                  <a:srgbClr val="000000"/>
                </a:solidFill>
                <a:effectLst>
                  <a:outerShdw blurRad="38100" dist="38100" dir="2700000" algn="tl">
                    <a:srgbClr val="FFFFFF"/>
                  </a:outerShdw>
                </a:effectLst>
              </a:rPr>
              <a:t> Threaded Discussion!</a:t>
            </a:r>
            <a:endParaRPr lang="en-US" dirty="0">
              <a:solidFill>
                <a:srgbClr val="000000"/>
              </a:solidFill>
              <a:effectLst>
                <a:outerShdw blurRad="38100" dist="38100" dir="2700000" algn="tl">
                  <a:srgbClr val="FFFFFF"/>
                </a:outerShdw>
              </a:effectLst>
            </a:endParaRPr>
          </a:p>
        </p:txBody>
      </p:sp>
      <p:sp>
        <p:nvSpPr>
          <p:cNvPr id="61" name="TextBox 60"/>
          <p:cNvSpPr txBox="1"/>
          <p:nvPr/>
        </p:nvSpPr>
        <p:spPr>
          <a:xfrm>
            <a:off x="7696200" y="2285999"/>
            <a:ext cx="1295399" cy="2031325"/>
          </a:xfrm>
          <a:prstGeom prst="rect">
            <a:avLst/>
          </a:prstGeom>
          <a:noFill/>
        </p:spPr>
        <p:txBody>
          <a:bodyPr wrap="square" rtlCol="0">
            <a:spAutoFit/>
          </a:bodyPr>
          <a:lstStyle/>
          <a:p>
            <a:r>
              <a:rPr lang="en-US" dirty="0" smtClean="0"/>
              <a:t>At least one of your Tech Tools must be labeled as a D</a:t>
            </a:r>
            <a:r>
              <a:rPr lang="en-US" dirty="0" smtClean="0">
                <a:solidFill>
                  <a:schemeClr val="tx2">
                    <a:lumMod val="75000"/>
                  </a:schemeClr>
                </a:solidFill>
              </a:rPr>
              <a:t>iv</a:t>
            </a:r>
            <a:r>
              <a:rPr lang="en-US" dirty="0" smtClean="0">
                <a:solidFill>
                  <a:schemeClr val="accent2"/>
                </a:solidFill>
              </a:rPr>
              <a:t>er</a:t>
            </a:r>
            <a:r>
              <a:rPr lang="en-US" dirty="0" smtClean="0">
                <a:solidFill>
                  <a:schemeClr val="accent3">
                    <a:lumMod val="75000"/>
                  </a:schemeClr>
                </a:solidFill>
              </a:rPr>
              <a:t>si</a:t>
            </a:r>
            <a:r>
              <a:rPr lang="en-US" dirty="0" smtClean="0">
                <a:solidFill>
                  <a:srgbClr val="FF0000"/>
                </a:solidFill>
              </a:rPr>
              <a:t>ty</a:t>
            </a:r>
            <a:r>
              <a:rPr lang="en-US" dirty="0" smtClean="0"/>
              <a:t> </a:t>
            </a:r>
            <a:r>
              <a:rPr lang="en-US" dirty="0" smtClean="0">
                <a:solidFill>
                  <a:srgbClr val="FF0000"/>
                </a:solidFill>
              </a:rPr>
              <a:t>R</a:t>
            </a:r>
            <a:r>
              <a:rPr lang="en-US" dirty="0" smtClean="0">
                <a:solidFill>
                  <a:srgbClr val="0000FF"/>
                </a:solidFill>
              </a:rPr>
              <a:t>es</a:t>
            </a:r>
            <a:r>
              <a:rPr lang="en-US" dirty="0" smtClean="0">
                <a:solidFill>
                  <a:srgbClr val="804000"/>
                </a:solidFill>
              </a:rPr>
              <a:t>ou</a:t>
            </a:r>
            <a:r>
              <a:rPr lang="en-US" dirty="0" smtClean="0">
                <a:solidFill>
                  <a:schemeClr val="accent6">
                    <a:lumMod val="75000"/>
                  </a:schemeClr>
                </a:solidFill>
              </a:rPr>
              <a:t>rc</a:t>
            </a:r>
            <a:r>
              <a:rPr lang="en-US" dirty="0" smtClean="0"/>
              <a:t>e.</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7313" y="228600"/>
            <a:ext cx="4648200" cy="2286000"/>
          </a:xfrm>
        </p:spPr>
        <p:txBody>
          <a:bodyPr/>
          <a:lstStyle/>
          <a:p>
            <a:r>
              <a:rPr lang="en-US" sz="5400" dirty="0">
                <a:solidFill>
                  <a:srgbClr val="FFFFFF"/>
                </a:solidFill>
                <a:effectLst>
                  <a:outerShdw blurRad="50800" dist="38100" dir="2700000">
                    <a:srgbClr val="000000">
                      <a:alpha val="43000"/>
                    </a:srgbClr>
                  </a:outerShdw>
                </a:effectLst>
                <a:latin typeface="Techno" charset="0"/>
                <a:ea typeface="ＭＳ Ｐゴシック" charset="-128"/>
                <a:cs typeface="ＭＳ Ｐゴシック" charset="-128"/>
              </a:rPr>
              <a:t>Teaching with Technology</a:t>
            </a:r>
            <a:endParaRPr lang="en-US" dirty="0">
              <a:solidFill>
                <a:srgbClr val="FFFFFF"/>
              </a:solidFill>
              <a:effectLst>
                <a:outerShdw blurRad="50800" dist="38100" dir="2700000">
                  <a:srgbClr val="000000">
                    <a:alpha val="43000"/>
                  </a:srgbClr>
                </a:outerShdw>
              </a:effectLst>
              <a:ea typeface="ＭＳ Ｐゴシック" charset="-128"/>
              <a:cs typeface="ＭＳ Ｐゴシック" charset="-128"/>
            </a:endParaRPr>
          </a:p>
        </p:txBody>
      </p:sp>
      <p:grpSp>
        <p:nvGrpSpPr>
          <p:cNvPr id="2" name="Group 10"/>
          <p:cNvGrpSpPr/>
          <p:nvPr/>
        </p:nvGrpSpPr>
        <p:grpSpPr>
          <a:xfrm>
            <a:off x="3657600" y="2514600"/>
            <a:ext cx="5080000" cy="4153925"/>
            <a:chOff x="1473200" y="2419350"/>
            <a:chExt cx="5308600" cy="4306325"/>
          </a:xfrm>
          <a:effectLst>
            <a:outerShdw blurRad="50800" dist="38100" dir="2700000" algn="br">
              <a:srgbClr val="000000">
                <a:alpha val="43000"/>
              </a:srgbClr>
            </a:outerShdw>
          </a:effectLst>
        </p:grpSpPr>
        <p:pic>
          <p:nvPicPr>
            <p:cNvPr id="9" name="Picture 8" descr="___wild_00360342-0001-thumb16.jpg"/>
            <p:cNvPicPr>
              <a:picLocks noChangeAspect="1"/>
            </p:cNvPicPr>
            <p:nvPr/>
          </p:nvPicPr>
          <p:blipFill>
            <a:blip r:embed="rId3"/>
            <a:stretch>
              <a:fillRect/>
            </a:stretch>
          </p:blipFill>
          <p:spPr>
            <a:xfrm>
              <a:off x="1473200" y="2419350"/>
              <a:ext cx="5308600" cy="4306325"/>
            </a:xfrm>
            <a:prstGeom prst="rect">
              <a:avLst/>
            </a:prstGeom>
          </p:spPr>
        </p:pic>
        <p:sp>
          <p:nvSpPr>
            <p:cNvPr id="10" name="TextBox 9"/>
            <p:cNvSpPr txBox="1"/>
            <p:nvPr/>
          </p:nvSpPr>
          <p:spPr>
            <a:xfrm rot="814321">
              <a:off x="3624320" y="2954641"/>
              <a:ext cx="2357511" cy="606230"/>
            </a:xfrm>
            <a:prstGeom prst="rect">
              <a:avLst/>
            </a:prstGeom>
            <a:solidFill>
              <a:srgbClr val="FF6600"/>
            </a:solidFill>
          </p:spPr>
          <p:style>
            <a:lnRef idx="0">
              <a:schemeClr val="accent5"/>
            </a:lnRef>
            <a:fillRef idx="3">
              <a:schemeClr val="accent5"/>
            </a:fillRef>
            <a:effectRef idx="3">
              <a:schemeClr val="accent5"/>
            </a:effectRef>
            <a:fontRef idx="minor">
              <a:schemeClr val="lt1"/>
            </a:fontRef>
          </p:style>
          <p:txBody>
            <a:bodyPr>
              <a:spAutoFit/>
            </a:bodyPr>
            <a:lstStyle/>
            <a:p>
              <a:pPr>
                <a:defRPr/>
              </a:pPr>
              <a:r>
                <a:rPr lang="en-US" sz="3200" dirty="0"/>
                <a:t>Technology</a:t>
              </a:r>
            </a:p>
          </p:txBody>
        </p:sp>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25602" name="Picture 14"/>
          <p:cNvPicPr>
            <a:picLocks noChangeArrowheads="1"/>
          </p:cNvPicPr>
          <p:nvPr/>
        </p:nvPicPr>
        <p:blipFill>
          <a:blip r:embed="rId3"/>
          <a:srcRect/>
          <a:stretch>
            <a:fillRect/>
          </a:stretch>
        </p:blipFill>
        <p:spPr bwMode="auto">
          <a:xfrm>
            <a:off x="4763" y="333375"/>
            <a:ext cx="2343150" cy="1952625"/>
          </a:xfrm>
          <a:prstGeom prst="rect">
            <a:avLst/>
          </a:prstGeom>
          <a:noFill/>
          <a:ln w="12700">
            <a:noFill/>
            <a:miter lim="800000"/>
            <a:headEnd/>
            <a:tailEnd/>
          </a:ln>
        </p:spPr>
      </p:pic>
      <p:sp>
        <p:nvSpPr>
          <p:cNvPr id="9218" name="Rectangle 2"/>
          <p:cNvSpPr>
            <a:spLocks noChangeArrowheads="1"/>
          </p:cNvSpPr>
          <p:nvPr/>
        </p:nvSpPr>
        <p:spPr bwMode="auto">
          <a:xfrm>
            <a:off x="1524000" y="0"/>
            <a:ext cx="7620000" cy="1143000"/>
          </a:xfrm>
          <a:prstGeom prst="rect">
            <a:avLst/>
          </a:prstGeom>
          <a:noFill/>
          <a:ln w="12700">
            <a:noFill/>
            <a:miter lim="800000"/>
            <a:headEnd/>
            <a:tailEnd/>
          </a:ln>
          <a:effectLst/>
        </p:spPr>
        <p:txBody>
          <a:bodyPr lIns="90487" tIns="44450" rIns="90487" bIns="44450" anchor="ctr">
            <a:prstTxWarp prst="textNoShape">
              <a:avLst/>
            </a:prstTxWarp>
          </a:bodyPr>
          <a:lstStyle/>
          <a:p>
            <a:pPr algn="ctr">
              <a:lnSpc>
                <a:spcPct val="90000"/>
              </a:lnSpc>
            </a:pPr>
            <a:r>
              <a:rPr lang="en-US" sz="4000" dirty="0">
                <a:solidFill>
                  <a:srgbClr val="FFFFFF"/>
                </a:solidFill>
                <a:effectLst>
                  <a:outerShdw blurRad="38100" dist="38100" dir="2700000" algn="tl">
                    <a:srgbClr val="000000"/>
                  </a:outerShdw>
                </a:effectLst>
                <a:latin typeface="+mj-lt"/>
              </a:rPr>
              <a:t>A</a:t>
            </a:r>
            <a:r>
              <a:rPr lang="en-US" sz="4000" i="1" dirty="0">
                <a:solidFill>
                  <a:srgbClr val="FFFFFF"/>
                </a:solidFill>
                <a:effectLst>
                  <a:outerShdw blurRad="38100" dist="38100" dir="2700000" algn="tl">
                    <a:srgbClr val="000000"/>
                  </a:outerShdw>
                </a:effectLst>
                <a:latin typeface="+mj-lt"/>
              </a:rPr>
              <a:t> </a:t>
            </a:r>
            <a:r>
              <a:rPr lang="en-US" sz="4000" dirty="0">
                <a:solidFill>
                  <a:srgbClr val="FFFFFF"/>
                </a:solidFill>
                <a:effectLst>
                  <a:outerShdw blurRad="38100" dist="38100" dir="2700000" algn="tl">
                    <a:srgbClr val="000000"/>
                  </a:outerShdw>
                </a:effectLst>
                <a:latin typeface="+mj-lt"/>
              </a:rPr>
              <a:t>Constructivist Learning</a:t>
            </a:r>
            <a:r>
              <a:rPr lang="en-US" sz="4000" i="1" dirty="0">
                <a:solidFill>
                  <a:srgbClr val="FFFFFF"/>
                </a:solidFill>
                <a:effectLst>
                  <a:outerShdw blurRad="38100" dist="38100" dir="2700000" algn="tl">
                    <a:srgbClr val="000000"/>
                  </a:outerShdw>
                </a:effectLst>
                <a:latin typeface="+mj-lt"/>
              </a:rPr>
              <a:t> </a:t>
            </a:r>
            <a:r>
              <a:rPr lang="en-US" sz="4000" dirty="0">
                <a:solidFill>
                  <a:srgbClr val="FFFFFF"/>
                </a:solidFill>
                <a:effectLst>
                  <a:outerShdw blurRad="38100" dist="38100" dir="2700000" algn="tl">
                    <a:srgbClr val="000000"/>
                  </a:outerShdw>
                </a:effectLst>
                <a:latin typeface="+mj-lt"/>
              </a:rPr>
              <a:t>Cycle</a:t>
            </a:r>
            <a:endParaRPr lang="en-US" sz="4000" i="1" dirty="0">
              <a:solidFill>
                <a:srgbClr val="FFFFFF"/>
              </a:solidFill>
              <a:effectLst>
                <a:outerShdw blurRad="38100" dist="38100" dir="2700000" algn="tl">
                  <a:srgbClr val="000000"/>
                </a:outerShdw>
              </a:effectLst>
              <a:latin typeface="+mj-lt"/>
            </a:endParaRPr>
          </a:p>
        </p:txBody>
      </p:sp>
      <p:grpSp>
        <p:nvGrpSpPr>
          <p:cNvPr id="2" name="Group 13"/>
          <p:cNvGrpSpPr>
            <a:grpSpLocks/>
          </p:cNvGrpSpPr>
          <p:nvPr/>
        </p:nvGrpSpPr>
        <p:grpSpPr bwMode="auto">
          <a:xfrm>
            <a:off x="614363" y="1452563"/>
            <a:ext cx="8310562" cy="4735512"/>
            <a:chOff x="614362" y="1452562"/>
            <a:chExt cx="8310563" cy="4735513"/>
          </a:xfrm>
        </p:grpSpPr>
        <p:sp>
          <p:nvSpPr>
            <p:cNvPr id="9219" name="Rectangle 3"/>
            <p:cNvSpPr>
              <a:spLocks noChangeArrowheads="1"/>
            </p:cNvSpPr>
            <p:nvPr/>
          </p:nvSpPr>
          <p:spPr bwMode="auto">
            <a:xfrm>
              <a:off x="3192462" y="1452562"/>
              <a:ext cx="3036887"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5000">
                  <a:solidFill>
                    <a:srgbClr val="FFFFFF"/>
                  </a:solidFill>
                  <a:effectLst>
                    <a:outerShdw blurRad="38100" dist="38100" dir="2700000" algn="tl">
                      <a:srgbClr val="000000"/>
                    </a:outerShdw>
                  </a:effectLst>
                </a:rPr>
                <a:t>Experience</a:t>
              </a:r>
            </a:p>
          </p:txBody>
        </p:sp>
        <p:pic>
          <p:nvPicPr>
            <p:cNvPr id="27653" name="Picture 4"/>
            <p:cNvPicPr>
              <a:picLocks noChangeArrowheads="1"/>
            </p:cNvPicPr>
            <p:nvPr/>
          </p:nvPicPr>
          <p:blipFill>
            <a:blip r:embed="rId4"/>
            <a:srcRect/>
            <a:stretch>
              <a:fillRect/>
            </a:stretch>
          </p:blipFill>
          <p:spPr bwMode="auto">
            <a:xfrm>
              <a:off x="3048000" y="2209800"/>
              <a:ext cx="3028950" cy="3308350"/>
            </a:xfrm>
            <a:prstGeom prst="rect">
              <a:avLst/>
            </a:prstGeom>
            <a:noFill/>
            <a:ln w="12700">
              <a:noFill/>
              <a:miter lim="800000"/>
              <a:headEnd/>
              <a:tailEnd/>
            </a:ln>
            <a:scene3d>
              <a:camera prst="orthographicFront">
                <a:rot lat="0" lon="10800000" rev="0"/>
              </a:camera>
              <a:lightRig rig="threePt" dir="t"/>
            </a:scene3d>
          </p:spPr>
        </p:pic>
        <p:sp>
          <p:nvSpPr>
            <p:cNvPr id="9221" name="Rectangle 5"/>
            <p:cNvSpPr>
              <a:spLocks noChangeArrowheads="1"/>
            </p:cNvSpPr>
            <p:nvPr/>
          </p:nvSpPr>
          <p:spPr bwMode="auto">
            <a:xfrm>
              <a:off x="2471737" y="5337175"/>
              <a:ext cx="4273551"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5000">
                  <a:solidFill>
                    <a:srgbClr val="FFFFFF"/>
                  </a:solidFill>
                  <a:effectLst>
                    <a:outerShdw blurRad="38100" dist="38100" dir="2700000" algn="tl">
                      <a:srgbClr val="000000"/>
                    </a:outerShdw>
                  </a:effectLst>
                </a:rPr>
                <a:t>Communication</a:t>
              </a:r>
            </a:p>
          </p:txBody>
        </p:sp>
        <p:sp>
          <p:nvSpPr>
            <p:cNvPr id="9222" name="Rectangle 6"/>
            <p:cNvSpPr>
              <a:spLocks noChangeArrowheads="1"/>
            </p:cNvSpPr>
            <p:nvPr/>
          </p:nvSpPr>
          <p:spPr bwMode="auto">
            <a:xfrm>
              <a:off x="6134100" y="3622674"/>
              <a:ext cx="2790825"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5000" dirty="0">
                  <a:solidFill>
                    <a:srgbClr val="FFFFFF"/>
                  </a:solidFill>
                  <a:effectLst>
                    <a:outerShdw blurRad="38100" dist="38100" dir="2700000" algn="tl">
                      <a:srgbClr val="000000"/>
                    </a:outerShdw>
                  </a:effectLst>
                </a:rPr>
                <a:t>Reflection</a:t>
              </a:r>
            </a:p>
          </p:txBody>
        </p:sp>
        <p:sp>
          <p:nvSpPr>
            <p:cNvPr id="9223" name="Rectangle 7"/>
            <p:cNvSpPr>
              <a:spLocks noChangeArrowheads="1"/>
            </p:cNvSpPr>
            <p:nvPr/>
          </p:nvSpPr>
          <p:spPr bwMode="auto">
            <a:xfrm>
              <a:off x="614362" y="3398837"/>
              <a:ext cx="2438400"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5000">
                  <a:solidFill>
                    <a:srgbClr val="FFFFFF"/>
                  </a:solidFill>
                  <a:effectLst>
                    <a:outerShdw blurRad="38100" dist="38100" dir="2700000" algn="tl">
                      <a:srgbClr val="000000"/>
                    </a:outerShdw>
                  </a:effectLst>
                </a:rPr>
                <a:t>Revision</a:t>
              </a:r>
            </a:p>
          </p:txBody>
        </p:sp>
        <p:sp>
          <p:nvSpPr>
            <p:cNvPr id="9224" name="Line 8"/>
            <p:cNvSpPr>
              <a:spLocks noChangeShapeType="1"/>
            </p:cNvSpPr>
            <p:nvPr/>
          </p:nvSpPr>
          <p:spPr bwMode="auto">
            <a:xfrm flipV="1">
              <a:off x="1909762" y="2268537"/>
              <a:ext cx="1038225" cy="1077912"/>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9225" name="Line 9"/>
            <p:cNvSpPr>
              <a:spLocks noChangeShapeType="1"/>
            </p:cNvSpPr>
            <p:nvPr/>
          </p:nvSpPr>
          <p:spPr bwMode="auto">
            <a:xfrm>
              <a:off x="1927224" y="4371975"/>
              <a:ext cx="655638" cy="931863"/>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9226" name="Line 10"/>
            <p:cNvSpPr>
              <a:spLocks noChangeShapeType="1"/>
            </p:cNvSpPr>
            <p:nvPr/>
          </p:nvSpPr>
          <p:spPr bwMode="auto">
            <a:xfrm flipV="1">
              <a:off x="6543675" y="4706938"/>
              <a:ext cx="687388" cy="696912"/>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9227" name="Line 11"/>
            <p:cNvSpPr>
              <a:spLocks noChangeShapeType="1"/>
            </p:cNvSpPr>
            <p:nvPr/>
          </p:nvSpPr>
          <p:spPr bwMode="auto">
            <a:xfrm>
              <a:off x="6265863" y="2128837"/>
              <a:ext cx="1193800" cy="1346200"/>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grpSp>
      <p:sp>
        <p:nvSpPr>
          <p:cNvPr id="9228" name="Rectangle 12"/>
          <p:cNvSpPr>
            <a:spLocks noChangeArrowheads="1"/>
          </p:cNvSpPr>
          <p:nvPr/>
        </p:nvSpPr>
        <p:spPr bwMode="auto">
          <a:xfrm>
            <a:off x="1588" y="6326188"/>
            <a:ext cx="9140825" cy="454025"/>
          </a:xfrm>
          <a:prstGeom prst="rect">
            <a:avLst/>
          </a:prstGeom>
          <a:noFill/>
          <a:ln w="12700">
            <a:noFill/>
            <a:miter lim="800000"/>
            <a:headEnd/>
            <a:tailEnd/>
          </a:ln>
          <a:effectLst/>
        </p:spPr>
        <p:txBody>
          <a:bodyPr lIns="90487" tIns="44450" rIns="90487" bIns="44450">
            <a:prstTxWarp prst="textNoShape">
              <a:avLst/>
            </a:prstTxWarp>
            <a:spAutoFit/>
          </a:bodyPr>
          <a:lstStyle/>
          <a:p>
            <a:pPr algn="ctr"/>
            <a:r>
              <a:rPr lang="en-US">
                <a:solidFill>
                  <a:srgbClr val="FFFD00"/>
                </a:solidFill>
                <a:effectLst>
                  <a:outerShdw blurRad="38100" dist="38100" dir="2700000" algn="tl">
                    <a:srgbClr val="FFFFFF"/>
                  </a:outerShdw>
                </a:effectLst>
              </a:rPr>
              <a:t>Abstraction of Patterns  -  Constructing Conceptual Understanding.</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27650" name="Title 1"/>
          <p:cNvSpPr>
            <a:spLocks noGrp="1"/>
          </p:cNvSpPr>
          <p:nvPr>
            <p:ph type="title"/>
          </p:nvPr>
        </p:nvSpPr>
        <p:spPr>
          <a:xfrm>
            <a:off x="685800" y="457200"/>
            <a:ext cx="7772400" cy="1143000"/>
          </a:xfrm>
        </p:spPr>
        <p:txBody>
          <a:bodyPr>
            <a:normAutofit fontScale="90000"/>
          </a:bodyPr>
          <a:lstStyle/>
          <a:p>
            <a:r>
              <a:rPr lang="en-US" dirty="0" smtClean="0">
                <a:solidFill>
                  <a:srgbClr val="FFFFFF"/>
                </a:solidFill>
                <a:effectLst>
                  <a:outerShdw blurRad="50800" dist="38100" dir="2700000">
                    <a:srgbClr val="000000">
                      <a:alpha val="43000"/>
                    </a:srgbClr>
                  </a:outerShdw>
                </a:effectLst>
                <a:ea typeface="ＭＳ Ｐゴシック" charset="-128"/>
                <a:cs typeface="ＭＳ Ｐゴシック" charset="-128"/>
              </a:rPr>
              <a:t>International Children’s </a:t>
            </a:r>
            <a:br>
              <a:rPr lang="en-US" dirty="0" smtClean="0">
                <a:solidFill>
                  <a:srgbClr val="FFFFFF"/>
                </a:solidFill>
                <a:effectLst>
                  <a:outerShdw blurRad="50800" dist="38100" dir="2700000">
                    <a:srgbClr val="000000">
                      <a:alpha val="43000"/>
                    </a:srgbClr>
                  </a:outerShdw>
                </a:effectLst>
                <a:ea typeface="ＭＳ Ｐゴシック" charset="-128"/>
                <a:cs typeface="ＭＳ Ｐゴシック" charset="-128"/>
              </a:rPr>
            </a:br>
            <a:r>
              <a:rPr lang="en-US" dirty="0" smtClean="0">
                <a:solidFill>
                  <a:srgbClr val="FFFFFF"/>
                </a:solidFill>
                <a:effectLst>
                  <a:outerShdw blurRad="50800" dist="38100" dir="2700000">
                    <a:srgbClr val="000000">
                      <a:alpha val="43000"/>
                    </a:srgbClr>
                  </a:outerShdw>
                </a:effectLst>
                <a:ea typeface="ＭＳ Ｐゴシック" charset="-128"/>
                <a:cs typeface="ＭＳ Ｐゴシック" charset="-128"/>
              </a:rPr>
              <a:t>Digital Library</a:t>
            </a:r>
          </a:p>
        </p:txBody>
      </p:sp>
      <p:pic>
        <p:nvPicPr>
          <p:cNvPr id="3" name="Picture 2">
            <a:hlinkClick r:id="rId3"/>
          </p:cNvPr>
          <p:cNvPicPr>
            <a:picLocks noChangeAspect="1"/>
          </p:cNvPicPr>
          <p:nvPr/>
        </p:nvPicPr>
        <p:blipFill>
          <a:blip r:embed="rId4"/>
          <a:srcRect b="9144"/>
          <a:stretch>
            <a:fillRect/>
          </a:stretch>
        </p:blipFill>
        <p:spPr>
          <a:xfrm>
            <a:off x="2590800" y="1905001"/>
            <a:ext cx="3962400" cy="3150108"/>
          </a:xfrm>
          <a:prstGeom prst="rect">
            <a:avLst/>
          </a:prstGeom>
          <a:effectLst>
            <a:reflection blurRad="6350" stA="50000" endA="300" endPos="38500" dist="50800" dir="5400000" sy="-100000" algn="bl" rotWithShape="0"/>
          </a:effectLst>
        </p:spPr>
      </p:pic>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body" idx="1"/>
          </p:nvPr>
        </p:nvSpPr>
        <p:spPr>
          <a:xfrm>
            <a:off x="152400" y="1066800"/>
            <a:ext cx="5791200" cy="2286000"/>
          </a:xfrm>
        </p:spPr>
        <p:txBody>
          <a:bodyPr lIns="90487" tIns="44450" rIns="90487" bIns="44450"/>
          <a:lstStyle/>
          <a:p>
            <a:pPr marL="0">
              <a:spcBef>
                <a:spcPts val="0"/>
              </a:spcBef>
              <a:buFontTx/>
              <a:buNone/>
            </a:pPr>
            <a:r>
              <a:rPr lang="en-US" sz="2000" dirty="0">
                <a:solidFill>
                  <a:srgbClr val="FFFFFF"/>
                </a:solidFill>
                <a:effectLst>
                  <a:outerShdw blurRad="38100" dist="38100" dir="2700000" algn="tl">
                    <a:srgbClr val="000000"/>
                  </a:outerShdw>
                </a:effectLst>
                <a:ea typeface="ＭＳ Ｐゴシック" charset="-128"/>
                <a:cs typeface="ＭＳ Ｐゴシック" charset="-128"/>
              </a:rPr>
              <a:t>"Science is knowledge of the genus or mode by which a thing is made; and by this very knowledge </a:t>
            </a:r>
            <a:r>
              <a:rPr lang="en-US" sz="2000" i="1" dirty="0">
                <a:solidFill>
                  <a:srgbClr val="FFFFFF"/>
                </a:solidFill>
                <a:effectLst>
                  <a:outerShdw blurRad="38100" dist="38100" dir="2700000" algn="tl">
                    <a:srgbClr val="000000"/>
                  </a:outerShdw>
                </a:effectLst>
                <a:ea typeface="ＭＳ Ｐゴシック" charset="-128"/>
                <a:cs typeface="ＭＳ Ｐゴシック" charset="-128"/>
              </a:rPr>
              <a:t>the mind makes the thing</a:t>
            </a:r>
            <a:r>
              <a:rPr lang="en-US" sz="2000" dirty="0">
                <a:solidFill>
                  <a:srgbClr val="FFFFFF"/>
                </a:solidFill>
                <a:effectLst>
                  <a:outerShdw blurRad="38100" dist="38100" dir="2700000" algn="tl">
                    <a:srgbClr val="000000"/>
                  </a:outerShdw>
                </a:effectLst>
                <a:ea typeface="ＭＳ Ｐゴシック" charset="-128"/>
                <a:cs typeface="ＭＳ Ｐゴシック" charset="-128"/>
              </a:rPr>
              <a:t>, because in knowing it puts together the elements of that thing</a:t>
            </a:r>
            <a:r>
              <a:rPr lang="en-US" sz="2000" dirty="0" smtClean="0">
                <a:solidFill>
                  <a:srgbClr val="FFFFFF"/>
                </a:solidFill>
                <a:effectLst>
                  <a:outerShdw blurRad="38100" dist="38100" dir="2700000" algn="tl">
                    <a:srgbClr val="000000"/>
                  </a:outerShdw>
                </a:effectLst>
                <a:ea typeface="ＭＳ Ｐゴシック" charset="-128"/>
                <a:cs typeface="ＭＳ Ｐゴシック" charset="-128"/>
              </a:rPr>
              <a:t>.”</a:t>
            </a:r>
            <a:r>
              <a:rPr lang="en-US" sz="1600" dirty="0" smtClean="0">
                <a:solidFill>
                  <a:srgbClr val="FFFFFF"/>
                </a:solidFill>
                <a:effectLst>
                  <a:outerShdw blurRad="38100" dist="38100" dir="2700000" algn="tl">
                    <a:srgbClr val="000000"/>
                  </a:outerShdw>
                </a:effectLst>
                <a:ea typeface="ＭＳ Ｐゴシック" charset="-128"/>
                <a:cs typeface="ＭＳ Ｐゴシック" charset="-128"/>
              </a:rPr>
              <a:t>             </a:t>
            </a:r>
            <a:r>
              <a:rPr lang="en-US" sz="1600" dirty="0" err="1" smtClean="0">
                <a:solidFill>
                  <a:srgbClr val="FFFFFF"/>
                </a:solidFill>
                <a:effectLst>
                  <a:outerShdw blurRad="38100" dist="38100" dir="2700000" algn="tl">
                    <a:srgbClr val="000000"/>
                  </a:outerShdw>
                </a:effectLst>
                <a:ea typeface="ＭＳ Ｐゴシック" charset="-128"/>
                <a:cs typeface="ＭＳ Ｐゴシック" charset="-128"/>
              </a:rPr>
              <a:t>Giambisto</a:t>
            </a:r>
            <a:r>
              <a:rPr lang="en-US" sz="1600" dirty="0" smtClean="0">
                <a:solidFill>
                  <a:srgbClr val="FFFFFF"/>
                </a:solidFill>
                <a:effectLst>
                  <a:outerShdw blurRad="38100" dist="38100" dir="2700000" algn="tl">
                    <a:srgbClr val="000000"/>
                  </a:outerShdw>
                </a:effectLst>
                <a:ea typeface="ＭＳ Ｐゴシック" charset="-128"/>
                <a:cs typeface="ＭＳ Ｐゴシック" charset="-128"/>
              </a:rPr>
              <a:t> </a:t>
            </a:r>
            <a:r>
              <a:rPr lang="en-US" sz="1600" dirty="0" err="1">
                <a:solidFill>
                  <a:srgbClr val="FFFFFF"/>
                </a:solidFill>
                <a:effectLst>
                  <a:outerShdw blurRad="38100" dist="38100" dir="2700000" algn="tl">
                    <a:srgbClr val="000000"/>
                  </a:outerShdw>
                </a:effectLst>
                <a:ea typeface="ＭＳ Ｐゴシック" charset="-128"/>
                <a:cs typeface="ＭＳ Ｐゴシック" charset="-128"/>
              </a:rPr>
              <a:t>Vico</a:t>
            </a:r>
            <a:r>
              <a:rPr lang="en-US" sz="1600" dirty="0">
                <a:solidFill>
                  <a:srgbClr val="FFFFFF"/>
                </a:solidFill>
                <a:effectLst>
                  <a:outerShdw blurRad="38100" dist="38100" dir="2700000" algn="tl">
                    <a:srgbClr val="000000"/>
                  </a:outerShdw>
                </a:effectLst>
                <a:ea typeface="ＭＳ Ｐゴシック" charset="-128"/>
                <a:cs typeface="ＭＳ Ｐゴシック" charset="-128"/>
              </a:rPr>
              <a:t>, 1710</a:t>
            </a:r>
            <a:endParaRPr lang="en-US" sz="2000" dirty="0">
              <a:solidFill>
                <a:srgbClr val="FFFFFF"/>
              </a:solidFill>
              <a:effectLst>
                <a:outerShdw blurRad="38100" dist="38100" dir="2700000" algn="tl">
                  <a:srgbClr val="000000"/>
                </a:outerShdw>
              </a:effectLst>
              <a:ea typeface="ＭＳ Ｐゴシック" charset="-128"/>
              <a:cs typeface="ＭＳ Ｐゴシック" charset="-128"/>
            </a:endParaRPr>
          </a:p>
        </p:txBody>
      </p:sp>
      <p:sp>
        <p:nvSpPr>
          <p:cNvPr id="80900" name="Rectangle 4"/>
          <p:cNvSpPr>
            <a:spLocks noGrp="1" noChangeArrowheads="1"/>
          </p:cNvSpPr>
          <p:nvPr>
            <p:ph type="title"/>
          </p:nvPr>
        </p:nvSpPr>
        <p:spPr>
          <a:xfrm>
            <a:off x="685800" y="0"/>
            <a:ext cx="7772400" cy="1143000"/>
          </a:xfrm>
        </p:spPr>
        <p:txBody>
          <a:bodyPr lIns="90487" tIns="44450" rIns="90487" bIns="44450"/>
          <a:lstStyle/>
          <a:p>
            <a:r>
              <a:rPr lang="en-US" dirty="0">
                <a:solidFill>
                  <a:srgbClr val="FFFFFF"/>
                </a:solidFill>
                <a:effectLst>
                  <a:outerShdw blurRad="38100" dist="38100" dir="2700000" algn="tl">
                    <a:srgbClr val="000000"/>
                  </a:outerShdw>
                </a:effectLst>
                <a:ea typeface="ＭＳ Ｐゴシック" charset="-128"/>
                <a:cs typeface="ＭＳ Ｐゴシック" charset="-128"/>
              </a:rPr>
              <a:t>Constructivism</a:t>
            </a:r>
            <a:endParaRPr lang="en-US" sz="4000" dirty="0">
              <a:solidFill>
                <a:srgbClr val="FFFFFF"/>
              </a:solidFill>
              <a:latin typeface="Book Antiqua" charset="0"/>
              <a:ea typeface="ＭＳ Ｐゴシック" charset="-128"/>
              <a:cs typeface="ＭＳ Ｐゴシック" charset="-128"/>
            </a:endParaRPr>
          </a:p>
        </p:txBody>
      </p:sp>
      <p:pic>
        <p:nvPicPr>
          <p:cNvPr id="29701" name="Picture 6"/>
          <p:cNvPicPr>
            <a:picLocks noChangeAspect="1" noChangeArrowheads="1"/>
          </p:cNvPicPr>
          <p:nvPr/>
        </p:nvPicPr>
        <p:blipFill>
          <a:blip r:embed="rId3"/>
          <a:srcRect/>
          <a:stretch>
            <a:fillRect/>
          </a:stretch>
        </p:blipFill>
        <p:spPr bwMode="auto">
          <a:xfrm>
            <a:off x="1981200" y="2590800"/>
            <a:ext cx="5257800" cy="3740150"/>
          </a:xfrm>
          <a:prstGeom prst="roundRect">
            <a:avLst>
              <a:gd name="adj" fmla="val 4167"/>
            </a:avLst>
          </a:prstGeom>
          <a:solidFill>
            <a:srgbClr val="FFFFFF"/>
          </a:solidFill>
          <a:ln w="76200" cap="sq">
            <a:solidFill>
              <a:srgbClr val="292929"/>
            </a:solidFill>
            <a:miter lim="800000"/>
          </a:ln>
          <a:effectLst>
            <a:reflection blurRad="12700" stA="28000" endPos="28000" dist="25400" dir="5400000" sy="-100000" algn="bl" rotWithShape="0"/>
          </a:effectLst>
          <a:scene3d>
            <a:camera prst="orthographicFront"/>
            <a:lightRig rig="threePt" dir="t">
              <a:rot lat="0" lon="0" rev="2700000"/>
            </a:lightRig>
          </a:scene3d>
          <a:sp3d>
            <a:bevelT h="38100"/>
            <a:contourClr>
              <a:srgbClr val="C0C0C0"/>
            </a:contourClr>
          </a:sp3d>
        </p:spPr>
      </p:pic>
      <p:grpSp>
        <p:nvGrpSpPr>
          <p:cNvPr id="2" name="Group 15"/>
          <p:cNvGrpSpPr>
            <a:grpSpLocks/>
          </p:cNvGrpSpPr>
          <p:nvPr/>
        </p:nvGrpSpPr>
        <p:grpSpPr bwMode="auto">
          <a:xfrm>
            <a:off x="6096000" y="762000"/>
            <a:ext cx="3048000" cy="1758950"/>
            <a:chOff x="614362" y="1452562"/>
            <a:chExt cx="8321913" cy="4802145"/>
          </a:xfrm>
        </p:grpSpPr>
        <p:sp>
          <p:nvSpPr>
            <p:cNvPr id="17" name="Rectangle 3"/>
            <p:cNvSpPr>
              <a:spLocks noChangeArrowheads="1"/>
            </p:cNvSpPr>
            <p:nvPr/>
          </p:nvSpPr>
          <p:spPr bwMode="auto">
            <a:xfrm>
              <a:off x="3193290" y="1452562"/>
              <a:ext cx="3016693"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Experience</a:t>
              </a:r>
            </a:p>
          </p:txBody>
        </p:sp>
        <p:pic>
          <p:nvPicPr>
            <p:cNvPr id="18" name="Picture 4"/>
            <p:cNvPicPr>
              <a:picLocks noChangeArrowheads="1"/>
            </p:cNvPicPr>
            <p:nvPr/>
          </p:nvPicPr>
          <p:blipFill>
            <a:blip r:embed="rId4"/>
            <a:srcRect/>
            <a:stretch>
              <a:fillRect/>
            </a:stretch>
          </p:blipFill>
          <p:spPr bwMode="auto">
            <a:xfrm>
              <a:off x="3048000" y="2209800"/>
              <a:ext cx="3028950" cy="3308350"/>
            </a:xfrm>
            <a:prstGeom prst="rect">
              <a:avLst/>
            </a:prstGeom>
            <a:noFill/>
            <a:ln w="12700">
              <a:noFill/>
              <a:miter lim="800000"/>
              <a:headEnd/>
              <a:tailEnd/>
            </a:ln>
            <a:scene3d>
              <a:camera prst="orthographicFront">
                <a:rot lat="0" lon="10800000" rev="0"/>
              </a:camera>
              <a:lightRig rig="threePt" dir="t"/>
            </a:scene3d>
          </p:spPr>
        </p:pic>
        <p:sp>
          <p:nvSpPr>
            <p:cNvPr id="19" name="Rectangle 5"/>
            <p:cNvSpPr>
              <a:spLocks noChangeArrowheads="1"/>
            </p:cNvSpPr>
            <p:nvPr/>
          </p:nvSpPr>
          <p:spPr bwMode="auto">
            <a:xfrm>
              <a:off x="2473791" y="5335885"/>
              <a:ext cx="4108945"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Communication</a:t>
              </a:r>
            </a:p>
          </p:txBody>
        </p:sp>
        <p:sp>
          <p:nvSpPr>
            <p:cNvPr id="20" name="Rectangle 6"/>
            <p:cNvSpPr>
              <a:spLocks noChangeArrowheads="1"/>
            </p:cNvSpPr>
            <p:nvPr/>
          </p:nvSpPr>
          <p:spPr bwMode="auto">
            <a:xfrm>
              <a:off x="6131965" y="3623930"/>
              <a:ext cx="2804310" cy="914487"/>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Reflection</a:t>
              </a:r>
            </a:p>
          </p:txBody>
        </p:sp>
        <p:sp>
          <p:nvSpPr>
            <p:cNvPr id="21" name="Rectangle 7"/>
            <p:cNvSpPr>
              <a:spLocks noChangeArrowheads="1"/>
            </p:cNvSpPr>
            <p:nvPr/>
          </p:nvSpPr>
          <p:spPr bwMode="auto">
            <a:xfrm>
              <a:off x="614362" y="3398559"/>
              <a:ext cx="2492241"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Revision</a:t>
              </a:r>
            </a:p>
          </p:txBody>
        </p:sp>
        <p:sp>
          <p:nvSpPr>
            <p:cNvPr id="22" name="Line 8"/>
            <p:cNvSpPr>
              <a:spLocks noChangeShapeType="1"/>
            </p:cNvSpPr>
            <p:nvPr/>
          </p:nvSpPr>
          <p:spPr bwMode="auto">
            <a:xfrm flipV="1">
              <a:off x="1910328" y="2267366"/>
              <a:ext cx="1035903" cy="1079184"/>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23" name="Line 9"/>
            <p:cNvSpPr>
              <a:spLocks noChangeShapeType="1"/>
            </p:cNvSpPr>
            <p:nvPr/>
          </p:nvSpPr>
          <p:spPr bwMode="auto">
            <a:xfrm>
              <a:off x="1927665" y="4373722"/>
              <a:ext cx="654482" cy="931826"/>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24" name="Line 10"/>
            <p:cNvSpPr>
              <a:spLocks noChangeShapeType="1"/>
            </p:cNvSpPr>
            <p:nvPr/>
          </p:nvSpPr>
          <p:spPr bwMode="auto">
            <a:xfrm flipV="1">
              <a:off x="6543725" y="4707447"/>
              <a:ext cx="689160" cy="697783"/>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25" name="Line 11"/>
            <p:cNvSpPr>
              <a:spLocks noChangeShapeType="1"/>
            </p:cNvSpPr>
            <p:nvPr/>
          </p:nvSpPr>
          <p:spPr bwMode="auto">
            <a:xfrm>
              <a:off x="6266328" y="2128676"/>
              <a:ext cx="1191942" cy="1347896"/>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body" idx="1"/>
          </p:nvPr>
        </p:nvSpPr>
        <p:spPr>
          <a:xfrm>
            <a:off x="304800" y="1066800"/>
            <a:ext cx="3429000" cy="4953000"/>
          </a:xfrm>
        </p:spPr>
        <p:txBody>
          <a:bodyPr lIns="90487" tIns="44450" rIns="90487" bIns="44450"/>
          <a:lstStyle/>
          <a:p>
            <a:pPr marL="0">
              <a:spcBef>
                <a:spcPct val="0"/>
              </a:spcBef>
              <a:buFontTx/>
              <a:buNone/>
            </a:pPr>
            <a:r>
              <a:rPr lang="en-US" sz="2200" dirty="0">
                <a:solidFill>
                  <a:srgbClr val="FFFFFF"/>
                </a:solidFill>
                <a:effectLst>
                  <a:outerShdw blurRad="38100" dist="38100" dir="2700000" algn="tl">
                    <a:srgbClr val="000000"/>
                  </a:outerShdw>
                </a:effectLst>
                <a:ea typeface="ＭＳ Ｐゴシック" charset="-128"/>
                <a:cs typeface="ＭＳ Ｐゴシック" charset="-128"/>
              </a:rPr>
              <a:t>“Dewey wanted schools to present the curriculum as a series of problems, the solution to which called children to use the methods of the scientist, the historian, the artist … The essence of Dewey’s method was to bring the cold, hard facts of the tradition alive in ways that relate to the child’s experiences.”</a:t>
            </a:r>
          </a:p>
          <a:p>
            <a:pPr lvl="1"/>
            <a:r>
              <a:rPr lang="en-US" sz="1400" dirty="0">
                <a:solidFill>
                  <a:srgbClr val="FFFFFF"/>
                </a:solidFill>
              </a:rPr>
              <a:t>Robert </a:t>
            </a:r>
            <a:r>
              <a:rPr lang="en-US" sz="1400" dirty="0" err="1">
                <a:solidFill>
                  <a:srgbClr val="FFFFFF"/>
                </a:solidFill>
              </a:rPr>
              <a:t>Cwiklik</a:t>
            </a:r>
            <a:r>
              <a:rPr lang="en-US" sz="1400" dirty="0">
                <a:solidFill>
                  <a:srgbClr val="FFFFFF"/>
                </a:solidFill>
              </a:rPr>
              <a:t> – WSJ</a:t>
            </a:r>
          </a:p>
        </p:txBody>
      </p:sp>
      <p:sp>
        <p:nvSpPr>
          <p:cNvPr id="93187" name="Rectangle 3"/>
          <p:cNvSpPr>
            <a:spLocks noGrp="1" noChangeArrowheads="1"/>
          </p:cNvSpPr>
          <p:nvPr>
            <p:ph type="title"/>
          </p:nvPr>
        </p:nvSpPr>
        <p:spPr>
          <a:xfrm>
            <a:off x="685800" y="0"/>
            <a:ext cx="7772400" cy="1143000"/>
          </a:xfrm>
        </p:spPr>
        <p:txBody>
          <a:bodyPr lIns="90487" tIns="44450" rIns="90487" bIns="44450"/>
          <a:lstStyle/>
          <a:p>
            <a:r>
              <a:rPr lang="en-US" dirty="0">
                <a:solidFill>
                  <a:srgbClr val="FFFFFF"/>
                </a:solidFill>
                <a:effectLst>
                  <a:outerShdw blurRad="38100" dist="38100" dir="2700000" algn="tl">
                    <a:srgbClr val="000000"/>
                  </a:outerShdw>
                </a:effectLst>
                <a:ea typeface="ＭＳ Ｐゴシック" charset="-128"/>
                <a:cs typeface="ＭＳ Ｐゴシック" charset="-128"/>
              </a:rPr>
              <a:t>Constructivism</a:t>
            </a:r>
            <a:endParaRPr lang="en-US" sz="4000" dirty="0">
              <a:solidFill>
                <a:srgbClr val="FFFFFF"/>
              </a:solidFill>
              <a:latin typeface="Book Antiqua" charset="0"/>
              <a:ea typeface="ＭＳ Ｐゴシック" charset="-128"/>
              <a:cs typeface="ＭＳ Ｐゴシック" charset="-128"/>
            </a:endParaRPr>
          </a:p>
        </p:txBody>
      </p:sp>
      <p:pic>
        <p:nvPicPr>
          <p:cNvPr id="31749" name="Picture 8"/>
          <p:cNvPicPr>
            <a:picLocks noChangeAspect="1" noChangeArrowheads="1"/>
          </p:cNvPicPr>
          <p:nvPr/>
        </p:nvPicPr>
        <p:blipFill>
          <a:blip r:embed="rId3"/>
          <a:srcRect/>
          <a:stretch>
            <a:fillRect/>
          </a:stretch>
        </p:blipFill>
        <p:spPr bwMode="auto">
          <a:xfrm>
            <a:off x="3657600" y="1600200"/>
            <a:ext cx="2925763" cy="4419600"/>
          </a:xfrm>
          <a:prstGeom prst="ellipse">
            <a:avLst/>
          </a:prstGeom>
          <a:ln>
            <a:noFill/>
          </a:ln>
          <a:effectLst>
            <a:softEdge rad="112500"/>
          </a:effectLst>
        </p:spPr>
      </p:pic>
      <p:grpSp>
        <p:nvGrpSpPr>
          <p:cNvPr id="2" name="Group 5"/>
          <p:cNvGrpSpPr>
            <a:grpSpLocks/>
          </p:cNvGrpSpPr>
          <p:nvPr/>
        </p:nvGrpSpPr>
        <p:grpSpPr bwMode="auto">
          <a:xfrm>
            <a:off x="6096000" y="762000"/>
            <a:ext cx="3048000" cy="1758950"/>
            <a:chOff x="614362" y="1452562"/>
            <a:chExt cx="8321913" cy="4802145"/>
          </a:xfrm>
        </p:grpSpPr>
        <p:sp>
          <p:nvSpPr>
            <p:cNvPr id="7" name="Rectangle 3"/>
            <p:cNvSpPr>
              <a:spLocks noChangeArrowheads="1"/>
            </p:cNvSpPr>
            <p:nvPr/>
          </p:nvSpPr>
          <p:spPr bwMode="auto">
            <a:xfrm>
              <a:off x="3193290" y="1452562"/>
              <a:ext cx="3016693"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Experience</a:t>
              </a:r>
            </a:p>
          </p:txBody>
        </p:sp>
        <p:pic>
          <p:nvPicPr>
            <p:cNvPr id="8" name="Picture 4"/>
            <p:cNvPicPr>
              <a:picLocks noChangeArrowheads="1"/>
            </p:cNvPicPr>
            <p:nvPr/>
          </p:nvPicPr>
          <p:blipFill>
            <a:blip r:embed="rId4"/>
            <a:srcRect/>
            <a:stretch>
              <a:fillRect/>
            </a:stretch>
          </p:blipFill>
          <p:spPr bwMode="auto">
            <a:xfrm>
              <a:off x="3048000" y="2209800"/>
              <a:ext cx="3028950" cy="3308350"/>
            </a:xfrm>
            <a:prstGeom prst="rect">
              <a:avLst/>
            </a:prstGeom>
            <a:noFill/>
            <a:ln w="12700">
              <a:noFill/>
              <a:miter lim="800000"/>
              <a:headEnd/>
              <a:tailEnd/>
            </a:ln>
            <a:scene3d>
              <a:camera prst="orthographicFront">
                <a:rot lat="0" lon="10800000" rev="0"/>
              </a:camera>
              <a:lightRig rig="threePt" dir="t"/>
            </a:scene3d>
          </p:spPr>
        </p:pic>
        <p:sp>
          <p:nvSpPr>
            <p:cNvPr id="9" name="Rectangle 5"/>
            <p:cNvSpPr>
              <a:spLocks noChangeArrowheads="1"/>
            </p:cNvSpPr>
            <p:nvPr/>
          </p:nvSpPr>
          <p:spPr bwMode="auto">
            <a:xfrm>
              <a:off x="2473791" y="5335885"/>
              <a:ext cx="4108945"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dirty="0">
                  <a:solidFill>
                    <a:srgbClr val="FFFFFF"/>
                  </a:solidFill>
                  <a:effectLst>
                    <a:outerShdw blurRad="38100" dist="38100" dir="2700000" algn="tl">
                      <a:srgbClr val="000000"/>
                    </a:outerShdw>
                  </a:effectLst>
                </a:rPr>
                <a:t>Communication</a:t>
              </a:r>
            </a:p>
          </p:txBody>
        </p:sp>
        <p:sp>
          <p:nvSpPr>
            <p:cNvPr id="10" name="Rectangle 6"/>
            <p:cNvSpPr>
              <a:spLocks noChangeArrowheads="1"/>
            </p:cNvSpPr>
            <p:nvPr/>
          </p:nvSpPr>
          <p:spPr bwMode="auto">
            <a:xfrm>
              <a:off x="6131965" y="3623930"/>
              <a:ext cx="2804310" cy="914487"/>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Reflection</a:t>
              </a:r>
            </a:p>
          </p:txBody>
        </p:sp>
        <p:sp>
          <p:nvSpPr>
            <p:cNvPr id="11" name="Rectangle 7"/>
            <p:cNvSpPr>
              <a:spLocks noChangeArrowheads="1"/>
            </p:cNvSpPr>
            <p:nvPr/>
          </p:nvSpPr>
          <p:spPr bwMode="auto">
            <a:xfrm>
              <a:off x="614362" y="3398559"/>
              <a:ext cx="2492241"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Revision</a:t>
              </a:r>
            </a:p>
          </p:txBody>
        </p:sp>
        <p:sp>
          <p:nvSpPr>
            <p:cNvPr id="12" name="Line 8"/>
            <p:cNvSpPr>
              <a:spLocks noChangeShapeType="1"/>
            </p:cNvSpPr>
            <p:nvPr/>
          </p:nvSpPr>
          <p:spPr bwMode="auto">
            <a:xfrm flipV="1">
              <a:off x="1910328" y="2267366"/>
              <a:ext cx="1035903" cy="1079184"/>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13" name="Line 9"/>
            <p:cNvSpPr>
              <a:spLocks noChangeShapeType="1"/>
            </p:cNvSpPr>
            <p:nvPr/>
          </p:nvSpPr>
          <p:spPr bwMode="auto">
            <a:xfrm>
              <a:off x="1927665" y="4373722"/>
              <a:ext cx="654482" cy="931826"/>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14" name="Line 10"/>
            <p:cNvSpPr>
              <a:spLocks noChangeShapeType="1"/>
            </p:cNvSpPr>
            <p:nvPr/>
          </p:nvSpPr>
          <p:spPr bwMode="auto">
            <a:xfrm flipV="1">
              <a:off x="6543725" y="4707447"/>
              <a:ext cx="689160" cy="697783"/>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15" name="Line 11"/>
            <p:cNvSpPr>
              <a:spLocks noChangeShapeType="1"/>
            </p:cNvSpPr>
            <p:nvPr/>
          </p:nvSpPr>
          <p:spPr bwMode="auto">
            <a:xfrm>
              <a:off x="6266328" y="2128676"/>
              <a:ext cx="1191942" cy="1347896"/>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33794" name="Rectangle 1026"/>
          <p:cNvSpPr>
            <a:spLocks noChangeArrowheads="1"/>
          </p:cNvSpPr>
          <p:nvPr/>
        </p:nvSpPr>
        <p:spPr bwMode="auto">
          <a:xfrm>
            <a:off x="2514600" y="90488"/>
            <a:ext cx="6096000" cy="1204912"/>
          </a:xfrm>
          <a:prstGeom prst="rect">
            <a:avLst/>
          </a:prstGeom>
          <a:noFill/>
          <a:ln w="12700">
            <a:noFill/>
            <a:miter lim="800000"/>
            <a:headEnd/>
            <a:tailEnd/>
          </a:ln>
        </p:spPr>
        <p:txBody>
          <a:bodyPr lIns="90487" tIns="44450" rIns="90487" bIns="44450" anchor="ctr">
            <a:prstTxWarp prst="textNoShape">
              <a:avLst/>
            </a:prstTxWarp>
          </a:bodyPr>
          <a:lstStyle/>
          <a:p>
            <a:r>
              <a:rPr lang="en-US" sz="4800" dirty="0">
                <a:solidFill>
                  <a:srgbClr val="FFFFFF"/>
                </a:solidFill>
                <a:effectLst>
                  <a:outerShdw blurRad="50800" dist="38100" dir="2700000">
                    <a:srgbClr val="000000">
                      <a:alpha val="43000"/>
                    </a:srgbClr>
                  </a:outerShdw>
                </a:effectLst>
              </a:rPr>
              <a:t>A Learning Progression</a:t>
            </a:r>
            <a:endParaRPr lang="en-US" sz="4400" b="1" dirty="0">
              <a:solidFill>
                <a:srgbClr val="FFFFFF"/>
              </a:solidFill>
              <a:effectLst>
                <a:outerShdw blurRad="50800" dist="38100" dir="2700000">
                  <a:srgbClr val="000000">
                    <a:alpha val="43000"/>
                  </a:srgbClr>
                </a:outerShdw>
              </a:effectLst>
            </a:endParaRPr>
          </a:p>
        </p:txBody>
      </p:sp>
      <p:sp>
        <p:nvSpPr>
          <p:cNvPr id="87052" name="Rectangle 1036"/>
          <p:cNvSpPr>
            <a:spLocks noChangeArrowheads="1"/>
          </p:cNvSpPr>
          <p:nvPr/>
        </p:nvSpPr>
        <p:spPr bwMode="auto">
          <a:xfrm>
            <a:off x="-4763" y="6181725"/>
            <a:ext cx="6329363" cy="459100"/>
          </a:xfrm>
          <a:prstGeom prst="rect">
            <a:avLst/>
          </a:prstGeom>
          <a:noFill/>
          <a:ln w="12700">
            <a:noFill/>
            <a:miter lim="800000"/>
            <a:headEnd/>
            <a:tailEnd/>
          </a:ln>
          <a:effectLst/>
        </p:spPr>
        <p:txBody>
          <a:bodyPr wrap="square" lIns="90487" tIns="44450" rIns="90487" bIns="44450">
            <a:prstTxWarp prst="textNoShape">
              <a:avLst/>
            </a:prstTxWarp>
            <a:spAutoFit/>
          </a:bodyPr>
          <a:lstStyle/>
          <a:p>
            <a:pPr algn="ctr"/>
            <a:r>
              <a:rPr lang="en-US" sz="2400" dirty="0">
                <a:solidFill>
                  <a:srgbClr val="FFFFFF"/>
                </a:solidFill>
                <a:effectLst>
                  <a:outerShdw blurRad="38100" dist="38100" dir="2700000" algn="tl">
                    <a:srgbClr val="000000"/>
                  </a:outerShdw>
                </a:effectLst>
              </a:rPr>
              <a:t>Finding Patterns </a:t>
            </a:r>
            <a:r>
              <a:rPr lang="en-US" sz="2400" dirty="0" smtClean="0">
                <a:solidFill>
                  <a:srgbClr val="FFFFFF"/>
                </a:solidFill>
                <a:effectLst>
                  <a:outerShdw blurRad="38100" dist="38100" dir="2700000" algn="tl">
                    <a:srgbClr val="000000"/>
                  </a:outerShdw>
                </a:effectLst>
              </a:rPr>
              <a:t>=&gt;  </a:t>
            </a:r>
            <a:r>
              <a:rPr lang="en-US" sz="2400" dirty="0">
                <a:solidFill>
                  <a:srgbClr val="FFFFFF"/>
                </a:solidFill>
                <a:effectLst>
                  <a:outerShdw blurRad="38100" dist="38100" dir="2700000" algn="tl">
                    <a:srgbClr val="000000"/>
                  </a:outerShdw>
                </a:effectLst>
              </a:rPr>
              <a:t>Constructing </a:t>
            </a:r>
            <a:r>
              <a:rPr lang="en-US" sz="2400" dirty="0" smtClean="0">
                <a:solidFill>
                  <a:srgbClr val="FFFFFF"/>
                </a:solidFill>
                <a:effectLst>
                  <a:outerShdw blurRad="38100" dist="38100" dir="2700000" algn="tl">
                    <a:srgbClr val="000000"/>
                  </a:outerShdw>
                </a:effectLst>
              </a:rPr>
              <a:t>Understanding</a:t>
            </a:r>
            <a:endParaRPr lang="en-US" sz="2400" dirty="0">
              <a:solidFill>
                <a:srgbClr val="FFFD00"/>
              </a:solidFill>
              <a:effectLst>
                <a:outerShdw blurRad="38100" dist="38100" dir="2700000" algn="tl">
                  <a:srgbClr val="FFFFFF"/>
                </a:outerShdw>
              </a:effectLst>
            </a:endParaRPr>
          </a:p>
        </p:txBody>
      </p:sp>
      <p:pic>
        <p:nvPicPr>
          <p:cNvPr id="33796" name="Picture 1037"/>
          <p:cNvPicPr>
            <a:picLocks noChangeArrowheads="1"/>
          </p:cNvPicPr>
          <p:nvPr/>
        </p:nvPicPr>
        <p:blipFill>
          <a:blip r:embed="rId3"/>
          <a:srcRect/>
          <a:stretch>
            <a:fillRect/>
          </a:stretch>
        </p:blipFill>
        <p:spPr bwMode="auto">
          <a:xfrm>
            <a:off x="4763" y="333375"/>
            <a:ext cx="1976437" cy="1646238"/>
          </a:xfrm>
          <a:prstGeom prst="rect">
            <a:avLst/>
          </a:prstGeom>
          <a:noFill/>
          <a:ln w="12700">
            <a:noFill/>
            <a:miter lim="800000"/>
            <a:headEnd/>
            <a:tailEnd/>
          </a:ln>
        </p:spPr>
      </p:pic>
      <p:sp>
        <p:nvSpPr>
          <p:cNvPr id="14" name="TextBox 13"/>
          <p:cNvSpPr txBox="1">
            <a:spLocks noChangeArrowheads="1"/>
          </p:cNvSpPr>
          <p:nvPr/>
        </p:nvSpPr>
        <p:spPr bwMode="auto">
          <a:xfrm>
            <a:off x="609600" y="2133600"/>
            <a:ext cx="2286000" cy="1077913"/>
          </a:xfrm>
          <a:prstGeom prst="rect">
            <a:avLst/>
          </a:prstGeom>
          <a:noFill/>
          <a:ln w="9525">
            <a:noFill/>
            <a:miter lim="800000"/>
            <a:headEnd/>
            <a:tailEnd/>
          </a:ln>
        </p:spPr>
        <p:txBody>
          <a:bodyPr>
            <a:prstTxWarp prst="textNoShape">
              <a:avLst/>
            </a:prstTxWarp>
            <a:spAutoFit/>
          </a:bodyPr>
          <a:lstStyle/>
          <a:p>
            <a:pPr algn="ctr"/>
            <a:r>
              <a:rPr lang="en-US" sz="3200">
                <a:solidFill>
                  <a:srgbClr val="FFFF00"/>
                </a:solidFill>
                <a:effectLst/>
              </a:rPr>
              <a:t>Concrete Experiences</a:t>
            </a:r>
          </a:p>
        </p:txBody>
      </p:sp>
      <p:sp>
        <p:nvSpPr>
          <p:cNvPr id="15" name="TextBox 14"/>
          <p:cNvSpPr txBox="1">
            <a:spLocks noChangeArrowheads="1"/>
          </p:cNvSpPr>
          <p:nvPr/>
        </p:nvSpPr>
        <p:spPr bwMode="auto">
          <a:xfrm>
            <a:off x="3048000" y="2133600"/>
            <a:ext cx="2743200" cy="1077218"/>
          </a:xfrm>
          <a:prstGeom prst="rect">
            <a:avLst/>
          </a:prstGeom>
          <a:noFill/>
          <a:ln w="9525">
            <a:noFill/>
            <a:miter lim="800000"/>
            <a:headEnd/>
            <a:tailEnd/>
          </a:ln>
        </p:spPr>
        <p:txBody>
          <a:bodyPr>
            <a:prstTxWarp prst="textNoShape">
              <a:avLst/>
            </a:prstTxWarp>
            <a:spAutoFit/>
          </a:bodyPr>
          <a:lstStyle/>
          <a:p>
            <a:pPr algn="ctr"/>
            <a:r>
              <a:rPr lang="en-US" sz="3200" dirty="0" smtClean="0">
                <a:solidFill>
                  <a:srgbClr val="FFFF00"/>
                </a:solidFill>
                <a:effectLst/>
              </a:rPr>
              <a:t>Symbolism      &amp; </a:t>
            </a:r>
            <a:r>
              <a:rPr lang="en-US" sz="3200" dirty="0">
                <a:solidFill>
                  <a:srgbClr val="FFFF00"/>
                </a:solidFill>
                <a:effectLst/>
              </a:rPr>
              <a:t>Abstraction</a:t>
            </a:r>
          </a:p>
        </p:txBody>
      </p:sp>
      <p:sp>
        <p:nvSpPr>
          <p:cNvPr id="16" name="TextBox 15"/>
          <p:cNvSpPr txBox="1">
            <a:spLocks noChangeArrowheads="1"/>
          </p:cNvSpPr>
          <p:nvPr/>
        </p:nvSpPr>
        <p:spPr bwMode="auto">
          <a:xfrm>
            <a:off x="6019800" y="2133600"/>
            <a:ext cx="2667000" cy="1077218"/>
          </a:xfrm>
          <a:prstGeom prst="rect">
            <a:avLst/>
          </a:prstGeom>
          <a:noFill/>
          <a:ln w="9525">
            <a:noFill/>
            <a:miter lim="800000"/>
            <a:headEnd/>
            <a:tailEnd/>
          </a:ln>
        </p:spPr>
        <p:txBody>
          <a:bodyPr>
            <a:prstTxWarp prst="textNoShape">
              <a:avLst/>
            </a:prstTxWarp>
            <a:spAutoFit/>
          </a:bodyPr>
          <a:lstStyle/>
          <a:p>
            <a:pPr algn="ctr"/>
            <a:r>
              <a:rPr lang="en-US" sz="3200" dirty="0" smtClean="0">
                <a:solidFill>
                  <a:srgbClr val="FFFF00"/>
                </a:solidFill>
                <a:effectLst/>
              </a:rPr>
              <a:t>Constructing Connections</a:t>
            </a:r>
            <a:endParaRPr lang="en-US" sz="3200" dirty="0">
              <a:solidFill>
                <a:srgbClr val="FFFF00"/>
              </a:solidFill>
              <a:effectLst/>
            </a:endParaRPr>
          </a:p>
        </p:txBody>
      </p:sp>
      <p:sp>
        <p:nvSpPr>
          <p:cNvPr id="17" name="Right Arrow 16"/>
          <p:cNvSpPr/>
          <p:nvPr/>
        </p:nvSpPr>
        <p:spPr bwMode="auto">
          <a:xfrm flipV="1">
            <a:off x="443993" y="2615557"/>
            <a:ext cx="8077200" cy="228600"/>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a:prstTxWarp prst="textNoShape">
              <a:avLst/>
            </a:prstTxWarp>
          </a:bodyPr>
          <a:lstStyle/>
          <a:p>
            <a:endParaRPr lang="en-US">
              <a:effectLst>
                <a:outerShdw blurRad="38100" dist="38100" dir="2700000" algn="tl">
                  <a:srgbClr val="FFFFFF"/>
                </a:outerShdw>
              </a:effectLst>
            </a:endParaRPr>
          </a:p>
        </p:txBody>
      </p:sp>
      <p:pic>
        <p:nvPicPr>
          <p:cNvPr id="33802" name="Picture 4"/>
          <p:cNvPicPr>
            <a:picLocks noChangeAspect="1" noChangeArrowheads="1"/>
          </p:cNvPicPr>
          <p:nvPr/>
        </p:nvPicPr>
        <p:blipFill>
          <a:blip r:embed="rId4"/>
          <a:srcRect/>
          <a:stretch>
            <a:fillRect/>
          </a:stretch>
        </p:blipFill>
        <p:spPr bwMode="auto">
          <a:xfrm>
            <a:off x="6300602" y="3427223"/>
            <a:ext cx="2130425" cy="2747963"/>
          </a:xfrm>
          <a:prstGeom prst="rect">
            <a:avLst/>
          </a:prstGeom>
          <a:noFill/>
          <a:ln w="9525">
            <a:noFill/>
            <a:miter lim="800000"/>
            <a:headEnd/>
            <a:tailEnd/>
          </a:ln>
          <a:effectLst>
            <a:reflection stA="20000" endPos="34000" dist="25400" dir="5400000" sy="-100000" algn="bl" rotWithShape="0"/>
          </a:effectLst>
        </p:spPr>
      </p:pic>
      <p:sp>
        <p:nvSpPr>
          <p:cNvPr id="12" name="TextBox 11"/>
          <p:cNvSpPr txBox="1"/>
          <p:nvPr/>
        </p:nvSpPr>
        <p:spPr>
          <a:xfrm>
            <a:off x="826764" y="4190246"/>
            <a:ext cx="4213213" cy="646331"/>
          </a:xfrm>
          <a:prstGeom prst="rect">
            <a:avLst/>
          </a:prstGeom>
          <a:noFill/>
          <a:effectLst>
            <a:outerShdw blurRad="50800" dist="38100" dir="2700000">
              <a:srgbClr val="000000">
                <a:alpha val="43000"/>
              </a:srgbClr>
            </a:outerShdw>
          </a:effectLst>
        </p:spPr>
        <p:txBody>
          <a:bodyPr wrap="none" rtlCol="0">
            <a:spAutoFit/>
          </a:bodyPr>
          <a:lstStyle/>
          <a:p>
            <a:r>
              <a:rPr lang="en-US" sz="3600" i="1" dirty="0" smtClean="0">
                <a:solidFill>
                  <a:srgbClr val="FFFFFF"/>
                </a:solidFill>
              </a:rPr>
              <a:t>There’s air out there!</a:t>
            </a:r>
            <a:endParaRPr lang="en-US" sz="3600" i="1" dirty="0">
              <a:solidFill>
                <a:srgbClr val="FFFFFF"/>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0"/>
            <a:ext cx="9144000" cy="1143000"/>
          </a:xfrm>
        </p:spPr>
        <p:txBody>
          <a:bodyPr/>
          <a:lstStyle/>
          <a:p>
            <a:r>
              <a:rPr lang="en-US" sz="3200" dirty="0" smtClean="0">
                <a:solidFill>
                  <a:schemeClr val="bg1"/>
                </a:solidFill>
                <a:effectLst>
                  <a:outerShdw blurRad="50800" dist="38100" dir="2700000">
                    <a:srgbClr val="000000">
                      <a:alpha val="43000"/>
                    </a:srgbClr>
                  </a:outerShdw>
                </a:effectLst>
                <a:ea typeface="ＭＳ Ｐゴシック" charset="-128"/>
                <a:cs typeface="ＭＳ Ｐゴシック" charset="-128"/>
              </a:rPr>
              <a:t>Weather Widgets / Google Earth / Nest Cams</a:t>
            </a:r>
          </a:p>
        </p:txBody>
      </p:sp>
      <p:pic>
        <p:nvPicPr>
          <p:cNvPr id="34819" name="Picture 6"/>
          <p:cNvPicPr>
            <a:picLocks noChangeAspect="1" noChangeArrowheads="1"/>
          </p:cNvPicPr>
          <p:nvPr/>
        </p:nvPicPr>
        <p:blipFill>
          <a:blip r:embed="rId3"/>
          <a:srcRect l="3766" t="10037" r="2078" b="7162"/>
          <a:stretch>
            <a:fillRect/>
          </a:stretch>
        </p:blipFill>
        <p:spPr bwMode="auto">
          <a:xfrm>
            <a:off x="381001" y="1143000"/>
            <a:ext cx="3124200" cy="20619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4820" name="Picture 4" descr="Picture 1.png"/>
          <p:cNvPicPr>
            <a:picLocks noChangeAspect="1"/>
          </p:cNvPicPr>
          <p:nvPr/>
        </p:nvPicPr>
        <p:blipFill>
          <a:blip r:embed="rId4"/>
          <a:srcRect/>
          <a:stretch>
            <a:fillRect/>
          </a:stretch>
        </p:blipFill>
        <p:spPr bwMode="auto">
          <a:xfrm>
            <a:off x="5181600" y="1143001"/>
            <a:ext cx="3211513" cy="20793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p:cNvPicPr>
            <a:picLocks noChangeAspect="1"/>
          </p:cNvPicPr>
          <p:nvPr/>
        </p:nvPicPr>
        <p:blipFill>
          <a:blip r:embed="rId5">
            <a:lum contrast="20000"/>
          </a:blip>
          <a:stretch>
            <a:fillRect/>
          </a:stretch>
        </p:blipFill>
        <p:spPr>
          <a:xfrm>
            <a:off x="2743200" y="3810000"/>
            <a:ext cx="3263900" cy="2489200"/>
          </a:xfrm>
          <a:prstGeom prst="rect">
            <a:avLst/>
          </a:prstGeom>
          <a:effectLst>
            <a:reflection blurRad="6350" stA="52000" endA="300" endPos="35000" dir="5400000" sy="-100000" algn="bl" rotWithShape="0"/>
          </a:effectLst>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37890" name="Title 1"/>
          <p:cNvSpPr>
            <a:spLocks noGrp="1"/>
          </p:cNvSpPr>
          <p:nvPr>
            <p:ph type="title"/>
          </p:nvPr>
        </p:nvSpPr>
        <p:spPr>
          <a:xfrm>
            <a:off x="685800" y="0"/>
            <a:ext cx="7772400" cy="762000"/>
          </a:xfrm>
        </p:spPr>
        <p:txBody>
          <a:bodyPr/>
          <a:lstStyle/>
          <a:p>
            <a:r>
              <a:rPr lang="en-US" dirty="0" smtClean="0">
                <a:solidFill>
                  <a:srgbClr val="FFFFFF"/>
                </a:solidFill>
                <a:effectLst>
                  <a:outerShdw blurRad="50800" dist="38100" dir="2700000">
                    <a:srgbClr val="000000">
                      <a:alpha val="43000"/>
                    </a:srgbClr>
                  </a:outerShdw>
                </a:effectLst>
                <a:ea typeface="ＭＳ Ｐゴシック" charset="-128"/>
                <a:cs typeface="ＭＳ Ｐゴシック" charset="-128"/>
              </a:rPr>
              <a:t>Widgets!</a:t>
            </a:r>
          </a:p>
        </p:txBody>
      </p:sp>
      <p:pic>
        <p:nvPicPr>
          <p:cNvPr id="37891" name="Picture 3" descr="Picture 3.png"/>
          <p:cNvPicPr>
            <a:picLocks noChangeAspect="1"/>
          </p:cNvPicPr>
          <p:nvPr/>
        </p:nvPicPr>
        <p:blipFill>
          <a:blip r:embed="rId3"/>
          <a:srcRect/>
          <a:stretch>
            <a:fillRect/>
          </a:stretch>
        </p:blipFill>
        <p:spPr bwMode="auto">
          <a:xfrm>
            <a:off x="0" y="914400"/>
            <a:ext cx="9144000" cy="571341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648</TotalTime>
  <Words>1868</Words>
  <Application>Microsoft Macintosh PowerPoint</Application>
  <PresentationFormat>On-screen Show (4:3)</PresentationFormat>
  <Paragraphs>143</Paragraphs>
  <Slides>26</Slides>
  <Notes>24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Teaching with Technology</vt:lpstr>
      <vt:lpstr>PowerPoint Presentation</vt:lpstr>
      <vt:lpstr>PowerPoint Presentation</vt:lpstr>
      <vt:lpstr>International Children’s  Digital Library</vt:lpstr>
      <vt:lpstr>Constructivism</vt:lpstr>
      <vt:lpstr>Constructivism</vt:lpstr>
      <vt:lpstr>PowerPoint Presentation</vt:lpstr>
      <vt:lpstr>Weather Widgets / Google Earth / Nest Cams</vt:lpstr>
      <vt:lpstr>Widgets!</vt:lpstr>
      <vt:lpstr>PowerPoint Presentation</vt:lpstr>
      <vt:lpstr>PowerPoint Presentation</vt:lpstr>
      <vt:lpstr>PowerPoint Presentation</vt:lpstr>
      <vt:lpstr>Eagle Cams!</vt:lpstr>
      <vt:lpstr>We want students to learn….</vt:lpstr>
      <vt:lpstr>Addressing the standards</vt:lpstr>
      <vt:lpstr>PowerPoint Presentation</vt:lpstr>
      <vt:lpstr>PowerPoint Presentation</vt:lpstr>
      <vt:lpstr>PowerPoint Presentation</vt:lpstr>
      <vt:lpstr>Fountain Hughes, Age 101</vt:lpstr>
      <vt:lpstr>PowerPoint Presentation</vt:lpstr>
      <vt:lpstr>Understanding</vt:lpstr>
      <vt:lpstr>The Central Questions:</vt:lpstr>
      <vt:lpstr>Therefore we emphasize</vt:lpstr>
      <vt:lpstr>The Assignments</vt:lpstr>
      <vt:lpstr>Your Web-based Portfolio</vt:lpstr>
      <vt:lpstr>Teaching with Technology</vt:lpstr>
    </vt:vector>
  </TitlesOfParts>
  <Company>Seattle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Seattle University</dc:creator>
  <cp:lastModifiedBy>Mark Roddy</cp:lastModifiedBy>
  <cp:revision>34</cp:revision>
  <dcterms:created xsi:type="dcterms:W3CDTF">2011-04-15T15:33:29Z</dcterms:created>
  <dcterms:modified xsi:type="dcterms:W3CDTF">2012-04-11T23:07:26Z</dcterms:modified>
</cp:coreProperties>
</file>